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5"/>
  </p:notesMasterIdLst>
  <p:sldIdLst>
    <p:sldId id="256" r:id="rId5"/>
    <p:sldId id="258" r:id="rId6"/>
    <p:sldId id="325" r:id="rId7"/>
    <p:sldId id="324" r:id="rId8"/>
    <p:sldId id="576" r:id="rId9"/>
    <p:sldId id="679" r:id="rId10"/>
    <p:sldId id="838" r:id="rId11"/>
    <p:sldId id="837" r:id="rId12"/>
    <p:sldId id="680" r:id="rId13"/>
    <p:sldId id="839" r:id="rId14"/>
    <p:sldId id="681" r:id="rId15"/>
    <p:sldId id="682" r:id="rId16"/>
    <p:sldId id="686" r:id="rId17"/>
    <p:sldId id="687" r:id="rId18"/>
    <p:sldId id="685" r:id="rId19"/>
    <p:sldId id="683" r:id="rId20"/>
    <p:sldId id="831" r:id="rId21"/>
    <p:sldId id="678" r:id="rId22"/>
    <p:sldId id="589" r:id="rId23"/>
    <p:sldId id="590" r:id="rId24"/>
    <p:sldId id="832" r:id="rId25"/>
    <p:sldId id="833" r:id="rId26"/>
    <p:sldId id="593" r:id="rId27"/>
    <p:sldId id="594" r:id="rId28"/>
    <p:sldId id="595" r:id="rId29"/>
    <p:sldId id="671" r:id="rId30"/>
    <p:sldId id="673" r:id="rId31"/>
    <p:sldId id="674" r:id="rId32"/>
    <p:sldId id="675" r:id="rId33"/>
    <p:sldId id="836" r:id="rId34"/>
    <p:sldId id="676" r:id="rId35"/>
    <p:sldId id="677" r:id="rId36"/>
    <p:sldId id="835" r:id="rId37"/>
    <p:sldId id="580" r:id="rId38"/>
    <p:sldId id="633" r:id="rId39"/>
    <p:sldId id="744" r:id="rId40"/>
    <p:sldId id="634" r:id="rId41"/>
    <p:sldId id="635" r:id="rId42"/>
    <p:sldId id="636" r:id="rId43"/>
    <p:sldId id="637" r:id="rId44"/>
    <p:sldId id="638" r:id="rId45"/>
    <p:sldId id="639" r:id="rId46"/>
    <p:sldId id="640" r:id="rId47"/>
    <p:sldId id="745" r:id="rId48"/>
    <p:sldId id="746" r:id="rId49"/>
    <p:sldId id="834" r:id="rId50"/>
    <p:sldId id="828" r:id="rId51"/>
    <p:sldId id="829" r:id="rId52"/>
    <p:sldId id="830" r:id="rId53"/>
    <p:sldId id="577" r:id="rId54"/>
    <p:sldId id="600" r:id="rId55"/>
    <p:sldId id="601" r:id="rId56"/>
    <p:sldId id="602" r:id="rId57"/>
    <p:sldId id="603" r:id="rId58"/>
    <p:sldId id="604" r:id="rId59"/>
    <p:sldId id="605" r:id="rId60"/>
    <p:sldId id="606" r:id="rId61"/>
    <p:sldId id="607" r:id="rId62"/>
    <p:sldId id="321" r:id="rId63"/>
    <p:sldId id="322" r:id="rId6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58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D112D5-67A9-4795-98D4-FA7D282E6CDF}" v="3" dt="2024-05-24T15:10:34.0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756"/>
  </p:normalViewPr>
  <p:slideViewPr>
    <p:cSldViewPr snapToGrid="0">
      <p:cViewPr varScale="1">
        <p:scale>
          <a:sx n="89" d="100"/>
          <a:sy n="89" d="100"/>
        </p:scale>
        <p:origin x="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908B5-B947-AF4B-9A57-9C6C216E872B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C2EA5-900B-FF44-8191-83AEF3B01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8985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8C2EA5-900B-FF44-8191-83AEF3B0126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659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499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546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108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273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3742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490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13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13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592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857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15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15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0315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1027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7425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r>
              <a:rPr lang="en-US" dirty="0"/>
              <a:t>Activities typically do more than just display static text </a:t>
            </a:r>
          </a:p>
          <a:p>
            <a:pPr lvl="1"/>
            <a:r>
              <a:rPr lang="en-US" dirty="0"/>
              <a:t>As ours has done so far!</a:t>
            </a:r>
          </a:p>
          <a:p>
            <a:r>
              <a:rPr lang="en-US" dirty="0"/>
              <a:t>Activities can do many things</a:t>
            </a:r>
          </a:p>
          <a:p>
            <a:pPr lvl="1"/>
            <a:r>
              <a:rPr lang="en-US" dirty="0"/>
              <a:t>Display lists</a:t>
            </a:r>
          </a:p>
          <a:p>
            <a:pPr lvl="1"/>
            <a:r>
              <a:rPr lang="en-US" dirty="0"/>
              <a:t>Provide forms for data entry</a:t>
            </a:r>
          </a:p>
          <a:p>
            <a:pPr lvl="1"/>
            <a:r>
              <a:rPr lang="en-US" dirty="0"/>
              <a:t>Provide interactive graphical screens, such as maps </a:t>
            </a:r>
          </a:p>
          <a:p>
            <a:r>
              <a:rPr lang="en-US" dirty="0"/>
              <a:t>Activities have</a:t>
            </a:r>
          </a:p>
          <a:p>
            <a:pPr lvl="1"/>
            <a:r>
              <a:rPr lang="en-US" dirty="0"/>
              <a:t>Code responsible for</a:t>
            </a:r>
          </a:p>
          <a:p>
            <a:pPr lvl="2"/>
            <a:r>
              <a:rPr lang="en-US" dirty="0"/>
              <a:t>Capturing user input </a:t>
            </a:r>
          </a:p>
          <a:p>
            <a:pPr lvl="2"/>
            <a:r>
              <a:rPr lang="en-US" dirty="0"/>
              <a:t>Supporting the </a:t>
            </a:r>
            <a:r>
              <a:rPr lang="en-US" dirty="0">
                <a:cs typeface="Courier New" pitchFamily="49" charset="0"/>
              </a:rPr>
              <a:t>activity</a:t>
            </a:r>
            <a:r>
              <a:rPr lang="en-US" dirty="0"/>
              <a:t> life cycle</a:t>
            </a:r>
          </a:p>
          <a:p>
            <a:pPr lvl="2"/>
            <a:r>
              <a:rPr lang="en-US" dirty="0"/>
              <a:t>Interacting with underlying data and business logic</a:t>
            </a:r>
          </a:p>
          <a:p>
            <a:pPr lvl="1"/>
            <a:r>
              <a:rPr lang="en-US" dirty="0"/>
              <a:t>A view—what the user sees</a:t>
            </a:r>
          </a:p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7930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7120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5236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4700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23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23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2817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6727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25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25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8256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2316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3343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4247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5309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3062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35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35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4220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6899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1405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2990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39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4302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0929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5119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2825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43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43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r>
              <a:rPr lang="en-US" dirty="0">
                <a:latin typeface="Times New Roman" charset="0"/>
              </a:rPr>
              <a:t>http://</a:t>
            </a:r>
            <a:r>
              <a:rPr lang="en-US" dirty="0" err="1">
                <a:latin typeface="Times New Roman" charset="0"/>
              </a:rPr>
              <a:t>developer.android.com</a:t>
            </a:r>
            <a:r>
              <a:rPr lang="en-US" dirty="0">
                <a:latin typeface="Times New Roman" charset="0"/>
              </a:rPr>
              <a:t>/design/style/</a:t>
            </a:r>
            <a:r>
              <a:rPr lang="en-US" dirty="0" err="1">
                <a:latin typeface="Times New Roman" charset="0"/>
              </a:rPr>
              <a:t>iconography.html</a:t>
            </a:r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99509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r>
              <a:rPr lang="en-US" dirty="0">
                <a:latin typeface="Times New Roman" charset="0"/>
              </a:rPr>
              <a:t>http://</a:t>
            </a:r>
            <a:r>
              <a:rPr lang="en-US" dirty="0" err="1">
                <a:latin typeface="Times New Roman" charset="0"/>
              </a:rPr>
              <a:t>developer.android.com</a:t>
            </a:r>
            <a:r>
              <a:rPr lang="en-US" dirty="0">
                <a:latin typeface="Times New Roman" charset="0"/>
              </a:rPr>
              <a:t>/design/style/</a:t>
            </a:r>
            <a:r>
              <a:rPr lang="en-US" dirty="0" err="1">
                <a:latin typeface="Times New Roman" charset="0"/>
              </a:rPr>
              <a:t>iconography.html</a:t>
            </a:r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0691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45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45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r>
              <a:rPr lang="en-US" dirty="0">
                <a:latin typeface="Times New Roman" charset="0"/>
              </a:rPr>
              <a:t>http://</a:t>
            </a:r>
            <a:r>
              <a:rPr lang="en-US" dirty="0" err="1">
                <a:latin typeface="Times New Roman" charset="0"/>
              </a:rPr>
              <a:t>developer.android.com</a:t>
            </a:r>
            <a:r>
              <a:rPr lang="en-US" dirty="0">
                <a:latin typeface="Times New Roman" charset="0"/>
              </a:rPr>
              <a:t>/design/style/</a:t>
            </a:r>
            <a:r>
              <a:rPr lang="en-US" dirty="0" err="1">
                <a:latin typeface="Times New Roman" charset="0"/>
              </a:rPr>
              <a:t>iconography.html</a:t>
            </a:r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60026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4576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71740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49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6801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41930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73944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53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53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01226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74303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55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55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5731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0505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87705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58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602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587B71-4A22-A44F-B92C-00699093C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5372C9-58C1-5948-9BD5-1C5296A377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373754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0BCCF6-C864-344B-AAD2-5795FC6A3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657EED-7157-AA48-8A98-942314B91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45164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5FF49-B357-BE45-8496-952E367F2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4FB844-2132-E04D-BE02-477C01833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99177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31D2E3-089D-5F47-B9A8-13F738E9B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ED87AA-38B1-E249-A95A-F3D42EE608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431C9CD-A852-E54A-B310-B748812756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84725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6E1377-787B-5C43-AD12-C2A38DB0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402CB8-5D18-BA49-8BFC-0104AA5A5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A298864-4DDB-CF47-85CF-FA897F53D1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804FF01-CBDE-9641-BC42-C45231BEA4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3B0F1D-A4CA-914F-A670-0C005E710C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388725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02F5B-7F2B-CC44-9AEB-E780A9C30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191520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385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2BC6C7-190B-D345-88F0-36CBDBC79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E676AA-71DB-AE45-882F-2FFAE8CC2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D4835B4-46EC-9045-9EA8-A8F779350F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09788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1953E4-9D74-A74C-913D-E6F91721E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D56679-A5D9-D448-B57F-B86C5CE5AE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CF3FC6F-E9F1-4646-914B-42C68855D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24937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 amt="40000"/>
            <a:lum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 l="-89000" r="-8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74ADBC1-9B32-B848-B71B-021DCF5DE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18D282-707A-D341-A8F6-6251F0E4A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38175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2"/>
          </a:solidFill>
          <a:latin typeface="Bahnschrift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tiff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Police, Graphique, graphisme, logo&#10;&#10;Description générée automatiquement">
            <a:extLst>
              <a:ext uri="{FF2B5EF4-FFF2-40B4-BE49-F238E27FC236}">
                <a16:creationId xmlns:a16="http://schemas.microsoft.com/office/drawing/2014/main" id="{E169E627-DC81-4E23-92C8-BDB52BD66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1426"/>
            <a:ext cx="12192000" cy="449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484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09E03D6-1381-D64F-B645-7526EAACF0A3}"/>
              </a:ext>
            </a:extLst>
          </p:cNvPr>
          <p:cNvSpPr txBox="1"/>
          <p:nvPr/>
        </p:nvSpPr>
        <p:spPr>
          <a:xfrm>
            <a:off x="898525" y="2603500"/>
            <a:ext cx="7916863" cy="10464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 Development</a:t>
            </a:r>
          </a:p>
          <a:p>
            <a:pPr>
              <a:defRPr/>
            </a:pPr>
            <a:endParaRPr lang="en-US" dirty="0">
              <a:solidFill>
                <a:srgbClr val="275851"/>
              </a:solidFill>
              <a:latin typeface="Verdana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en-US" sz="1200" dirty="0">
              <a:solidFill>
                <a:srgbClr val="275851"/>
              </a:solidFill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9" name="Image 8" descr="Une image contenant Police, Graphique, graphisme, logo&#10;&#10;Description générée automatiquement">
            <a:extLst>
              <a:ext uri="{FF2B5EF4-FFF2-40B4-BE49-F238E27FC236}">
                <a16:creationId xmlns:a16="http://schemas.microsoft.com/office/drawing/2014/main" id="{43D658B1-6FFE-7A44-82F6-4C0957BA1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65212"/>
            <a:ext cx="2195736" cy="809955"/>
          </a:xfrm>
          <a:prstGeom prst="rect">
            <a:avLst/>
          </a:prstGeom>
        </p:spPr>
      </p:pic>
      <p:pic>
        <p:nvPicPr>
          <p:cNvPr id="5" name="Picture 49" descr="DirectionFinanciere">
            <a:extLst>
              <a:ext uri="{FF2B5EF4-FFF2-40B4-BE49-F238E27FC236}">
                <a16:creationId xmlns:a16="http://schemas.microsoft.com/office/drawing/2014/main" id="{20C0ACC9-451C-174E-8281-EFF49144076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14271" y="3429000"/>
            <a:ext cx="28067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690840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3" name="Image 2" descr="Logo Hesias">
            <a:extLst>
              <a:ext uri="{FF2B5EF4-FFF2-40B4-BE49-F238E27FC236}">
                <a16:creationId xmlns:a16="http://schemas.microsoft.com/office/drawing/2014/main" id="{EB588DA2-71A6-8541-8670-310B5F265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D539DD12-B825-BA41-8F5F-9889D060D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39D546E8-B561-5543-816D-8D3607AC1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Course objectives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0D1482BF-6646-EA48-AF86-5B517347F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3284"/>
            <a:ext cx="8435975" cy="4230687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By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completing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this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course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you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will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be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able to: </a:t>
            </a: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  <a:p>
            <a:pPr lvl="1" eaLnBrk="1" hangingPunct="1"/>
            <a:r>
              <a:rPr lang="en-US" dirty="0">
                <a:solidFill>
                  <a:srgbClr val="275851"/>
                </a:solidFill>
              </a:rPr>
              <a:t>Develop user interfaces</a:t>
            </a:r>
          </a:p>
          <a:p>
            <a:pPr lvl="1" eaLnBrk="1" hangingPunct="1"/>
            <a:endParaRPr lang="en-US" dirty="0">
              <a:solidFill>
                <a:srgbClr val="275851"/>
              </a:solidFill>
            </a:endParaRPr>
          </a:p>
          <a:p>
            <a:pPr lvl="1" eaLnBrk="1" hangingPunct="1"/>
            <a:r>
              <a:rPr lang="en-US" dirty="0">
                <a:solidFill>
                  <a:srgbClr val="275851"/>
                </a:solidFill>
              </a:rPr>
              <a:t>Develop activities</a:t>
            </a:r>
          </a:p>
          <a:p>
            <a:pPr lvl="1" eaLnBrk="1" hangingPunct="1"/>
            <a:endParaRPr lang="en-US" dirty="0">
              <a:solidFill>
                <a:srgbClr val="275851"/>
              </a:solidFill>
            </a:endParaRP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4E2B075C-A8E4-E343-9920-7A40360B0A07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275851"/>
                </a:solidFill>
                <a:ea typeface="ＭＳ Ｐゴシック" pitchFamily="34" charset="-128"/>
              </a:rPr>
              <a:t>Android Development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pic>
        <p:nvPicPr>
          <p:cNvPr id="10" name="Picture 3" descr="D:\Users\Renaud\Desktop\StageFinEtudesSupinfo\Icons-New\v3\Objectives.png">
            <a:extLst>
              <a:ext uri="{FF2B5EF4-FFF2-40B4-BE49-F238E27FC236}">
                <a16:creationId xmlns:a16="http://schemas.microsoft.com/office/drawing/2014/main" id="{8D58B073-89F5-304A-8A59-1C8B9EC89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21197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939945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499C899-64DC-7A43-BCA7-A8B083221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Course plan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4ECFC0F9-F1B1-E543-9AB0-AB335E2F5450}"/>
              </a:ext>
            </a:extLst>
          </p:cNvPr>
          <p:cNvSpPr txBox="1">
            <a:spLocks/>
          </p:cNvSpPr>
          <p:nvPr/>
        </p:nvSpPr>
        <p:spPr>
          <a:xfrm>
            <a:off x="3635896" y="1128713"/>
            <a:ext cx="5257279" cy="423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>
                <a:solidFill>
                  <a:srgbClr val="275851"/>
                </a:solidFill>
              </a:rPr>
              <a:t>Project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>
                <a:solidFill>
                  <a:srgbClr val="275851"/>
                </a:solidFill>
              </a:rPr>
              <a:t>Activities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>
                <a:solidFill>
                  <a:srgbClr val="275851"/>
                </a:solidFill>
              </a:rPr>
              <a:t>Logging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>
                <a:solidFill>
                  <a:srgbClr val="275851"/>
                </a:solidFill>
              </a:rPr>
              <a:t>Resources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>
                <a:solidFill>
                  <a:srgbClr val="275851"/>
                </a:solidFill>
              </a:rPr>
              <a:t>User Interfaces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E5A7C267-9D5B-4241-A016-79FEFB0520AA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Android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Development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pic>
        <p:nvPicPr>
          <p:cNvPr id="15" name="Picture 3" descr="D:\Users\Renaud\Desktop\StageFinEtudesSupinfo\Icons-New\v3\Min\Plan.png">
            <a:extLst>
              <a:ext uri="{FF2B5EF4-FFF2-40B4-BE49-F238E27FC236}">
                <a16:creationId xmlns:a16="http://schemas.microsoft.com/office/drawing/2014/main" id="{AC0824BF-704E-E844-88DC-9F0873EDD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196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Screen shot 2011-01-17 at 1.58.22 PM.png">
            <a:extLst>
              <a:ext uri="{FF2B5EF4-FFF2-40B4-BE49-F238E27FC236}">
                <a16:creationId xmlns:a16="http://schemas.microsoft.com/office/drawing/2014/main" id="{E3634B0C-5172-F549-A365-2C3DDECCE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057300"/>
            <a:ext cx="3479424" cy="3911352"/>
          </a:xfrm>
          <a:prstGeom prst="rect">
            <a:avLst/>
          </a:prstGeom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9270178E-B293-F44E-A2ED-CBFF5D068B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6041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6" y="3220391"/>
            <a:ext cx="9326880" cy="1362074"/>
          </a:xfrm>
        </p:spPr>
        <p:txBody>
          <a:bodyPr/>
          <a:lstStyle/>
          <a:p>
            <a:pPr>
              <a:defRPr/>
            </a:pPr>
            <a:r>
              <a:rPr lang="fr-FR" dirty="0">
                <a:solidFill>
                  <a:srgbClr val="275851"/>
                </a:solidFill>
              </a:rPr>
              <a:t>PROJECT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6376" y="2907030"/>
            <a:ext cx="9326880" cy="1499236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</a:t>
            </a:r>
            <a:r>
              <a:rPr lang="fr-FR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 </a:t>
            </a: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Development</a:t>
            </a:r>
            <a:endParaRPr lang="fr-FR" dirty="0">
              <a:solidFill>
                <a:srgbClr val="275851"/>
              </a:solidFill>
              <a:latin typeface="Myriad Pro"/>
              <a:ea typeface="MS PGothic" charset="0"/>
              <a:cs typeface="Myriad Pro"/>
            </a:endParaRPr>
          </a:p>
        </p:txBody>
      </p:sp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46BE7C55-8558-F246-B9CA-D224A649C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5" name="Image 4" descr="Une image contenant Police, Graphique, graphisme, logo&#10;&#10;Description générée automatiquement">
            <a:extLst>
              <a:ext uri="{FF2B5EF4-FFF2-40B4-BE49-F238E27FC236}">
                <a16:creationId xmlns:a16="http://schemas.microsoft.com/office/drawing/2014/main" id="{5F4F18C1-78BF-1D4E-BE46-B65B94207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65212"/>
            <a:ext cx="2195736" cy="80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64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General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An Android application is a loosely bound collection of activities, services, and other components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Before 2021 Packaged in an .</a:t>
            </a:r>
            <a:r>
              <a:rPr lang="en-US" sz="2640" dirty="0" err="1">
                <a:solidFill>
                  <a:srgbClr val="275851"/>
                </a:solidFill>
              </a:rPr>
              <a:t>apk</a:t>
            </a:r>
            <a:r>
              <a:rPr lang="en-US" sz="2640" dirty="0">
                <a:solidFill>
                  <a:srgbClr val="275851"/>
                </a:solidFill>
              </a:rPr>
              <a:t> file</a:t>
            </a:r>
          </a:p>
          <a:p>
            <a:pPr marL="86677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An archive of all components in the application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After 2021 Packaged in an </a:t>
            </a:r>
            <a:r>
              <a:rPr lang="en-US" sz="2640" dirty="0" err="1">
                <a:solidFill>
                  <a:srgbClr val="275851"/>
                </a:solidFill>
              </a:rPr>
              <a:t>aab</a:t>
            </a:r>
            <a:r>
              <a:rPr lang="en-US" sz="2640" dirty="0">
                <a:solidFill>
                  <a:srgbClr val="275851"/>
                </a:solidFill>
              </a:rPr>
              <a:t> file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An dynamic archive of components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Described by a manifest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Lists and configures the key application components</a:t>
            </a: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Project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3C5D5C76-D530-9F4E-8EAF-CA1061BD3A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9691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General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APK vs AAB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Project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3C5D5C76-D530-9F4E-8EAF-CA1061BD3A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0E9B8C9-C089-6F4F-9EC3-7189593C50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8480" y="1902292"/>
            <a:ext cx="5428296" cy="305341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D292F9-933B-CC40-A323-780CD122E3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8480" y="1993900"/>
            <a:ext cx="5428296" cy="306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089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3" name="Image 2" descr="Logo Hesias">
            <a:extLst>
              <a:ext uri="{FF2B5EF4-FFF2-40B4-BE49-F238E27FC236}">
                <a16:creationId xmlns:a16="http://schemas.microsoft.com/office/drawing/2014/main" id="{EB588DA2-71A6-8541-8670-310B5F265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D539DD12-B825-BA41-8F5F-9889D060D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0F01A462-A47B-0744-B843-EDD30ADEFE34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448688654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General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Every Android application must have a manifest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 err="1">
                <a:solidFill>
                  <a:srgbClr val="275851"/>
                </a:solidFill>
              </a:rPr>
              <a:t>AndroidManifest.xml</a:t>
            </a:r>
            <a:endParaRPr lang="en-US" sz="216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Provides a catalog of the application components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Activities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Services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Security permissions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Content providers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Intents to respond to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...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Project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075A82BC-1655-B54A-91A4-F4BDE13DFD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1824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General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Every Android application must have a manifest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 err="1">
                <a:solidFill>
                  <a:srgbClr val="275851"/>
                </a:solidFill>
              </a:rPr>
              <a:t>AndroidManifest.xml</a:t>
            </a:r>
            <a:endParaRPr lang="en-US" sz="216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Provides a catalog of the application components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Activities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Services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Security permissions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Content providers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Intents to respond to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...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Project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075A82BC-1655-B54A-91A4-F4BDE13DFD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8138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General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Components can not be executed unless they are present in the manifest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If your new component does not work, check the manifest!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Probably the biggest cause of “inexplicable” behavior in the development cycle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Project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015" y="3616115"/>
            <a:ext cx="10584566" cy="2320813"/>
          </a:xfrm>
          <a:prstGeom prst="rect">
            <a:avLst/>
          </a:prstGeom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EF44E54C-E5F9-A34A-A20A-A47A77AF64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1871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General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New Android versions add major new features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Applications commonly need to run on older devices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Implemented using Android compatibility libraries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Android Studio projects automatically support backward compatibility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Based on API versions selected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To support fragments and the action bar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Compatibility library uses a sub-class of Activity – </a:t>
            </a:r>
            <a:r>
              <a:rPr lang="en-US" sz="2400" dirty="0" err="1">
                <a:solidFill>
                  <a:srgbClr val="275851"/>
                </a:solidFill>
              </a:rPr>
              <a:t>ActionBarActivity</a:t>
            </a:r>
            <a:endParaRPr lang="en-US" sz="240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400" dirty="0">
              <a:solidFill>
                <a:srgbClr val="275851"/>
              </a:solidFill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Project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F83DBA1F-4715-A349-99D9-1E630B37F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1627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System Responsive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Mobile devices are relatively limited </a:t>
            </a:r>
            <a:br>
              <a:rPr lang="en-US" sz="2400" dirty="0">
                <a:solidFill>
                  <a:srgbClr val="275851"/>
                </a:solidFill>
              </a:rPr>
            </a:br>
            <a:r>
              <a:rPr lang="en-US" sz="2400" dirty="0">
                <a:solidFill>
                  <a:srgbClr val="275851"/>
                </a:solidFill>
              </a:rPr>
              <a:t>in performance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CPU speeds kept low to improve battery life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Users want applications that function smoothly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Developers must focus on delivering responsive applications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No long pauses while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Waiting for a network or GPS position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Searching databases, writing files, etc.</a:t>
            </a: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Project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shape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5439" y="741971"/>
            <a:ext cx="3188970" cy="137643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B1276F31-215D-EC4E-85A2-6B40B0611E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923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System Responsive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A single resource-hogging application can slow everything down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Android has a mechanism for detecting nonresponsive applications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The dreaded Application Not Responding (ANR) error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To avoid ANRs 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Do not perform long tasks in the primary (user interface) thread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Android provides several mechanisms to run background tasks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Services, </a:t>
            </a:r>
            <a:r>
              <a:rPr lang="en-US" sz="2400" dirty="0" err="1">
                <a:solidFill>
                  <a:srgbClr val="275851"/>
                </a:solidFill>
              </a:rPr>
              <a:t>AsyncTask</a:t>
            </a:r>
            <a:r>
              <a:rPr lang="en-US" sz="2400" dirty="0">
                <a:solidFill>
                  <a:srgbClr val="275851"/>
                </a:solidFill>
              </a:rPr>
              <a:t>, threads, and intents</a:t>
            </a:r>
          </a:p>
          <a:p>
            <a:pPr lvl="2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400" dirty="0">
              <a:solidFill>
                <a:srgbClr val="275851"/>
              </a:solidFill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Project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C0465516-02BB-3B4E-AF9B-DDF2DC4131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556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General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Android OS launches a Linux process for each application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Assigns each application a unique Linux user ID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Gives privileges to that user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Launches each application in a separate Java VM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This provides a “least privilege” environment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Maximizes security 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Applications are normally started by the user launching an activity</a:t>
            </a: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Project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4F91B3D6-C6C3-5A4E-AC06-B85A19CF5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8492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Manifest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516292" y="1219200"/>
            <a:ext cx="980694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Mandatory file in every Android projects</a:t>
            </a:r>
          </a:p>
          <a:p>
            <a:pPr marL="409576" indent="-409576"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Contain information needed by Android to run the application</a:t>
            </a:r>
          </a:p>
          <a:p>
            <a:pPr marL="958216" lvl="1" indent="-409576"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Package name of the application</a:t>
            </a:r>
          </a:p>
          <a:p>
            <a:pPr marL="958216" lvl="1" indent="-409576"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List of Activities, Services, Broadcast Receivers, …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“Uses-permission” to access sensitive user data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“Uses-feature” to declare hardware and software features your app needs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 err="1">
                <a:solidFill>
                  <a:srgbClr val="275851"/>
                </a:solidFill>
              </a:rPr>
              <a:t>Etc</a:t>
            </a:r>
            <a:r>
              <a:rPr lang="en-US" sz="2400" dirty="0">
                <a:solidFill>
                  <a:srgbClr val="275851"/>
                </a:solidFill>
              </a:rPr>
              <a:t>…</a:t>
            </a:r>
          </a:p>
          <a:p>
            <a:pPr marL="958216" lvl="1" indent="-409576"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40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40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400" dirty="0">
              <a:solidFill>
                <a:srgbClr val="275851"/>
              </a:solidFill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Project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458" y="231845"/>
            <a:ext cx="4663440" cy="594360"/>
          </a:xfrm>
          <a:prstGeom prst="rect">
            <a:avLst/>
          </a:prstGeom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B138EB9A-C2B7-5941-825F-F22FD9E1FD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5705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Manifest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4D4D4D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4D4D4D"/>
              </a:solidFill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Project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911424" y="1095941"/>
            <a:ext cx="10282742" cy="5184576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dirty="0">
                <a:solidFill>
                  <a:srgbClr val="008000"/>
                </a:solidFill>
                <a:latin typeface="Courier New"/>
                <a:cs typeface="Courier New"/>
              </a:rPr>
              <a:t>&lt;manifest </a:t>
            </a:r>
          </a:p>
          <a:p>
            <a:r>
              <a:rPr lang="en-US" sz="1920" dirty="0">
                <a:latin typeface="Courier New"/>
                <a:cs typeface="Courier New"/>
              </a:rPr>
              <a:t>	</a:t>
            </a:r>
            <a:r>
              <a:rPr lang="en-US" sz="1920" dirty="0" err="1">
                <a:solidFill>
                  <a:srgbClr val="660066"/>
                </a:solidFill>
                <a:latin typeface="Courier New"/>
                <a:cs typeface="Courier New"/>
              </a:rPr>
              <a:t>xmlns:android</a:t>
            </a:r>
            <a:r>
              <a:rPr lang="en-US" sz="1920" dirty="0">
                <a:solidFill>
                  <a:srgbClr val="660066"/>
                </a:solidFill>
                <a:latin typeface="Courier New"/>
                <a:cs typeface="Courier New"/>
              </a:rPr>
              <a:t>=</a:t>
            </a:r>
            <a:r>
              <a:rPr lang="en-US" sz="1920" i="1" dirty="0">
                <a:solidFill>
                  <a:srgbClr val="3366FF"/>
                </a:solidFill>
                <a:latin typeface="Courier New"/>
                <a:cs typeface="Courier New"/>
              </a:rPr>
              <a:t>"http://</a:t>
            </a:r>
            <a:r>
              <a:rPr lang="en-US" sz="1920" i="1" dirty="0" err="1">
                <a:solidFill>
                  <a:srgbClr val="3366FF"/>
                </a:solidFill>
                <a:latin typeface="Courier New"/>
                <a:cs typeface="Courier New"/>
              </a:rPr>
              <a:t>schemas.android.com/apk/res/android</a:t>
            </a:r>
            <a:r>
              <a:rPr lang="en-US" sz="1920" i="1" dirty="0">
                <a:solidFill>
                  <a:srgbClr val="3366FF"/>
                </a:solidFill>
                <a:latin typeface="Courier New"/>
                <a:cs typeface="Courier New"/>
              </a:rPr>
              <a:t>"</a:t>
            </a:r>
          </a:p>
          <a:p>
            <a:r>
              <a:rPr lang="en-US" sz="1920" dirty="0">
                <a:solidFill>
                  <a:srgbClr val="660066"/>
                </a:solidFill>
                <a:latin typeface="Courier New"/>
                <a:cs typeface="Courier New"/>
              </a:rPr>
              <a:t>	package=</a:t>
            </a:r>
            <a:r>
              <a:rPr lang="en-US" sz="1920" i="1" dirty="0">
                <a:solidFill>
                  <a:srgbClr val="3366FF"/>
                </a:solidFill>
                <a:latin typeface="Courier New"/>
                <a:cs typeface="Courier New"/>
              </a:rPr>
              <a:t>"</a:t>
            </a:r>
            <a:r>
              <a:rPr lang="en-US" sz="1920" i="1" dirty="0" err="1">
                <a:solidFill>
                  <a:srgbClr val="3366FF"/>
                </a:solidFill>
                <a:latin typeface="Courier New"/>
                <a:cs typeface="Courier New"/>
              </a:rPr>
              <a:t>com.hesias.hellodroid</a:t>
            </a:r>
            <a:r>
              <a:rPr lang="en-US" sz="1920" i="1" dirty="0">
                <a:solidFill>
                  <a:srgbClr val="3366FF"/>
                </a:solidFill>
                <a:latin typeface="Courier New"/>
                <a:cs typeface="Courier New"/>
              </a:rPr>
              <a:t>” </a:t>
            </a:r>
            <a:r>
              <a:rPr lang="en-US" sz="1920" dirty="0" err="1">
                <a:solidFill>
                  <a:srgbClr val="660066"/>
                </a:solidFill>
                <a:latin typeface="Courier New"/>
                <a:cs typeface="Courier New"/>
              </a:rPr>
              <a:t>android:versionCode</a:t>
            </a:r>
            <a:r>
              <a:rPr lang="en-US" sz="1920" dirty="0">
                <a:solidFill>
                  <a:srgbClr val="660066"/>
                </a:solidFill>
                <a:latin typeface="Courier New"/>
                <a:cs typeface="Courier New"/>
              </a:rPr>
              <a:t>=</a:t>
            </a:r>
            <a:r>
              <a:rPr lang="en-US" sz="1920" i="1" dirty="0">
                <a:solidFill>
                  <a:srgbClr val="3366FF"/>
                </a:solidFill>
                <a:latin typeface="Courier New"/>
                <a:cs typeface="Courier New"/>
              </a:rPr>
              <a:t>"1”</a:t>
            </a:r>
          </a:p>
          <a:p>
            <a:r>
              <a:rPr lang="en-US" sz="1920" dirty="0">
                <a:solidFill>
                  <a:srgbClr val="660066"/>
                </a:solidFill>
                <a:latin typeface="Courier New"/>
                <a:cs typeface="Courier New"/>
              </a:rPr>
              <a:t>	</a:t>
            </a:r>
            <a:r>
              <a:rPr lang="en-US" sz="1920" dirty="0" err="1">
                <a:solidFill>
                  <a:srgbClr val="660066"/>
                </a:solidFill>
                <a:latin typeface="Courier New"/>
                <a:cs typeface="Courier New"/>
              </a:rPr>
              <a:t>android:versionName</a:t>
            </a:r>
            <a:r>
              <a:rPr lang="en-US" sz="1920" dirty="0">
                <a:solidFill>
                  <a:srgbClr val="660066"/>
                </a:solidFill>
                <a:latin typeface="Courier New"/>
                <a:cs typeface="Courier New"/>
              </a:rPr>
              <a:t>=</a:t>
            </a:r>
            <a:r>
              <a:rPr lang="en-US" sz="1920" i="1" dirty="0">
                <a:solidFill>
                  <a:srgbClr val="3366FF"/>
                </a:solidFill>
                <a:latin typeface="Courier New"/>
                <a:cs typeface="Courier New"/>
              </a:rPr>
              <a:t>"1.0”</a:t>
            </a:r>
            <a:r>
              <a:rPr lang="en-US" sz="1920" i="1" dirty="0">
                <a:solidFill>
                  <a:srgbClr val="008000"/>
                </a:solidFill>
                <a:latin typeface="Courier New"/>
                <a:cs typeface="Courier New"/>
              </a:rPr>
              <a:t>&gt;</a:t>
            </a:r>
            <a:endParaRPr lang="en-US" sz="1920" i="1" dirty="0">
              <a:latin typeface="Courier New"/>
              <a:cs typeface="Courier New"/>
            </a:endParaRPr>
          </a:p>
          <a:p>
            <a:r>
              <a:rPr lang="en-US" sz="1920" dirty="0">
                <a:latin typeface="Courier New"/>
                <a:cs typeface="Courier New"/>
              </a:rPr>
              <a:t>  </a:t>
            </a:r>
            <a:r>
              <a:rPr lang="en-US" sz="1920" dirty="0">
                <a:solidFill>
                  <a:srgbClr val="008000"/>
                </a:solidFill>
                <a:latin typeface="Courier New"/>
                <a:cs typeface="Courier New"/>
              </a:rPr>
              <a:t>&lt;application </a:t>
            </a:r>
            <a:r>
              <a:rPr lang="en-US" sz="1920" dirty="0" err="1">
                <a:solidFill>
                  <a:srgbClr val="660066"/>
                </a:solidFill>
                <a:latin typeface="Courier New"/>
                <a:cs typeface="Courier New"/>
              </a:rPr>
              <a:t>android:icon</a:t>
            </a:r>
            <a:r>
              <a:rPr lang="en-US" sz="1920" dirty="0">
                <a:solidFill>
                  <a:srgbClr val="660066"/>
                </a:solidFill>
                <a:latin typeface="Courier New"/>
                <a:cs typeface="Courier New"/>
              </a:rPr>
              <a:t>=</a:t>
            </a:r>
            <a:r>
              <a:rPr lang="en-US" sz="1920" i="1" dirty="0">
                <a:solidFill>
                  <a:srgbClr val="3366FF"/>
                </a:solidFill>
                <a:latin typeface="Courier New"/>
                <a:cs typeface="Courier New"/>
              </a:rPr>
              <a:t>"@</a:t>
            </a:r>
            <a:r>
              <a:rPr lang="en-US" sz="1920" i="1" dirty="0" err="1">
                <a:solidFill>
                  <a:srgbClr val="3366FF"/>
                </a:solidFill>
                <a:latin typeface="Courier New"/>
                <a:cs typeface="Courier New"/>
              </a:rPr>
              <a:t>drawable</a:t>
            </a:r>
            <a:r>
              <a:rPr lang="en-US" sz="1920" i="1" dirty="0">
                <a:solidFill>
                  <a:srgbClr val="3366FF"/>
                </a:solidFill>
                <a:latin typeface="Courier New"/>
                <a:cs typeface="Courier New"/>
              </a:rPr>
              <a:t>/icon”</a:t>
            </a:r>
          </a:p>
          <a:p>
            <a:r>
              <a:rPr lang="en-US" sz="1920" i="1" dirty="0">
                <a:latin typeface="Courier New"/>
                <a:cs typeface="Courier New"/>
              </a:rPr>
              <a:t>              </a:t>
            </a:r>
            <a:r>
              <a:rPr lang="en-US" sz="1920" dirty="0" err="1">
                <a:solidFill>
                  <a:srgbClr val="660066"/>
                </a:solidFill>
                <a:latin typeface="Courier New"/>
                <a:cs typeface="Courier New"/>
              </a:rPr>
              <a:t>android:labe</a:t>
            </a:r>
            <a:r>
              <a:rPr lang="en-US" sz="1920" i="1" dirty="0" err="1">
                <a:solidFill>
                  <a:srgbClr val="660066"/>
                </a:solidFill>
                <a:latin typeface="Courier New"/>
                <a:cs typeface="Courier New"/>
              </a:rPr>
              <a:t>l</a:t>
            </a:r>
            <a:r>
              <a:rPr lang="en-US" sz="1920" i="1" dirty="0">
                <a:solidFill>
                  <a:srgbClr val="660066"/>
                </a:solidFill>
                <a:latin typeface="Courier New"/>
                <a:cs typeface="Courier New"/>
              </a:rPr>
              <a:t>=</a:t>
            </a:r>
            <a:r>
              <a:rPr lang="en-US" sz="1920" i="1" dirty="0">
                <a:solidFill>
                  <a:srgbClr val="3366FF"/>
                </a:solidFill>
                <a:latin typeface="Courier New"/>
                <a:cs typeface="Courier New"/>
              </a:rPr>
              <a:t>"@string/</a:t>
            </a:r>
            <a:r>
              <a:rPr lang="en-US" sz="1920" i="1" dirty="0" err="1">
                <a:solidFill>
                  <a:srgbClr val="3366FF"/>
                </a:solidFill>
                <a:latin typeface="Courier New"/>
                <a:cs typeface="Courier New"/>
              </a:rPr>
              <a:t>app_name</a:t>
            </a:r>
            <a:r>
              <a:rPr lang="en-US" sz="1920" i="1" dirty="0">
                <a:solidFill>
                  <a:srgbClr val="3366FF"/>
                </a:solidFill>
                <a:latin typeface="Courier New"/>
                <a:cs typeface="Courier New"/>
              </a:rPr>
              <a:t>"</a:t>
            </a:r>
            <a:r>
              <a:rPr lang="en-US" sz="1920" i="1" dirty="0">
                <a:solidFill>
                  <a:srgbClr val="008000"/>
                </a:solidFill>
                <a:latin typeface="Courier New"/>
                <a:cs typeface="Courier New"/>
              </a:rPr>
              <a:t>&gt;</a:t>
            </a:r>
          </a:p>
          <a:p>
            <a:r>
              <a:rPr lang="en-US" sz="1920" dirty="0">
                <a:latin typeface="Courier New"/>
                <a:cs typeface="Courier New"/>
              </a:rPr>
              <a:t>    </a:t>
            </a:r>
            <a:r>
              <a:rPr lang="en-US" sz="1920" dirty="0">
                <a:solidFill>
                  <a:srgbClr val="008000"/>
                </a:solidFill>
                <a:latin typeface="Courier New"/>
                <a:cs typeface="Courier New"/>
              </a:rPr>
              <a:t>&lt;activity </a:t>
            </a:r>
            <a:r>
              <a:rPr lang="en-US" sz="1920" dirty="0" err="1">
                <a:solidFill>
                  <a:srgbClr val="660066"/>
                </a:solidFill>
                <a:latin typeface="Courier New"/>
                <a:cs typeface="Courier New"/>
              </a:rPr>
              <a:t>android:name</a:t>
            </a:r>
            <a:r>
              <a:rPr lang="en-US" sz="1920" dirty="0">
                <a:solidFill>
                  <a:srgbClr val="660066"/>
                </a:solidFill>
                <a:latin typeface="Courier New"/>
                <a:cs typeface="Courier New"/>
              </a:rPr>
              <a:t>=</a:t>
            </a:r>
            <a:r>
              <a:rPr lang="en-US" sz="1920" i="1" dirty="0">
                <a:solidFill>
                  <a:srgbClr val="3366FF"/>
                </a:solidFill>
                <a:latin typeface="Courier New"/>
                <a:cs typeface="Courier New"/>
              </a:rPr>
              <a:t>".</a:t>
            </a:r>
            <a:r>
              <a:rPr lang="en-US" sz="1920" i="1" dirty="0" err="1">
                <a:solidFill>
                  <a:srgbClr val="3366FF"/>
                </a:solidFill>
                <a:latin typeface="Courier New"/>
                <a:cs typeface="Courier New"/>
              </a:rPr>
              <a:t>HelloDroid</a:t>
            </a:r>
            <a:r>
              <a:rPr lang="en-US" sz="1920" i="1" dirty="0">
                <a:solidFill>
                  <a:srgbClr val="3366FF"/>
                </a:solidFill>
                <a:latin typeface="Courier New"/>
                <a:cs typeface="Courier New"/>
              </a:rPr>
              <a:t>"</a:t>
            </a:r>
          </a:p>
          <a:p>
            <a:r>
              <a:rPr lang="en-US" sz="1920" dirty="0">
                <a:latin typeface="Courier New"/>
                <a:cs typeface="Courier New"/>
              </a:rPr>
              <a:t>              </a:t>
            </a:r>
            <a:r>
              <a:rPr lang="en-US" sz="1920" dirty="0" err="1">
                <a:solidFill>
                  <a:srgbClr val="660066"/>
                </a:solidFill>
                <a:latin typeface="Courier New"/>
                <a:cs typeface="Courier New"/>
              </a:rPr>
              <a:t>android:label</a:t>
            </a:r>
            <a:r>
              <a:rPr lang="en-US" sz="1920" dirty="0">
                <a:solidFill>
                  <a:srgbClr val="660066"/>
                </a:solidFill>
                <a:latin typeface="Courier New"/>
                <a:cs typeface="Courier New"/>
              </a:rPr>
              <a:t>=</a:t>
            </a:r>
            <a:r>
              <a:rPr lang="en-US" sz="1920" i="1" dirty="0">
                <a:solidFill>
                  <a:srgbClr val="3366FF"/>
                </a:solidFill>
                <a:latin typeface="Courier New"/>
                <a:cs typeface="Courier New"/>
              </a:rPr>
              <a:t>"@string/</a:t>
            </a:r>
            <a:r>
              <a:rPr lang="en-US" sz="1920" i="1" dirty="0" err="1">
                <a:solidFill>
                  <a:srgbClr val="3366FF"/>
                </a:solidFill>
                <a:latin typeface="Courier New"/>
                <a:cs typeface="Courier New"/>
              </a:rPr>
              <a:t>app_name</a:t>
            </a:r>
            <a:r>
              <a:rPr lang="en-US" sz="1920" i="1" dirty="0">
                <a:solidFill>
                  <a:srgbClr val="3366FF"/>
                </a:solidFill>
                <a:latin typeface="Courier New"/>
                <a:cs typeface="Courier New"/>
              </a:rPr>
              <a:t>"</a:t>
            </a:r>
            <a:r>
              <a:rPr lang="en-US" sz="1920" i="1" dirty="0">
                <a:solidFill>
                  <a:srgbClr val="008000"/>
                </a:solidFill>
                <a:latin typeface="Courier New"/>
                <a:cs typeface="Courier New"/>
              </a:rPr>
              <a:t>&gt;</a:t>
            </a:r>
          </a:p>
          <a:p>
            <a:r>
              <a:rPr lang="en-US" sz="1920" dirty="0">
                <a:latin typeface="Courier New"/>
                <a:cs typeface="Courier New"/>
              </a:rPr>
              <a:t>      </a:t>
            </a:r>
            <a:r>
              <a:rPr lang="en-US" sz="1920" dirty="0">
                <a:solidFill>
                  <a:srgbClr val="008000"/>
                </a:solidFill>
                <a:latin typeface="Courier New"/>
                <a:cs typeface="Courier New"/>
              </a:rPr>
              <a:t>&lt;intent-filter&gt;</a:t>
            </a:r>
          </a:p>
          <a:p>
            <a:r>
              <a:rPr lang="en-US" sz="1920" dirty="0">
                <a:latin typeface="Courier New"/>
                <a:cs typeface="Courier New"/>
              </a:rPr>
              <a:t>        </a:t>
            </a:r>
            <a:r>
              <a:rPr lang="en-US" sz="1920" dirty="0">
                <a:solidFill>
                  <a:srgbClr val="008000"/>
                </a:solidFill>
                <a:latin typeface="Courier New"/>
                <a:cs typeface="Courier New"/>
              </a:rPr>
              <a:t>&lt;action</a:t>
            </a:r>
            <a:r>
              <a:rPr lang="en-US" sz="1920" dirty="0">
                <a:latin typeface="Courier New"/>
                <a:cs typeface="Courier New"/>
              </a:rPr>
              <a:t> </a:t>
            </a:r>
            <a:r>
              <a:rPr lang="en-US" sz="1920" dirty="0" err="1">
                <a:solidFill>
                  <a:srgbClr val="660066"/>
                </a:solidFill>
                <a:latin typeface="Courier New"/>
                <a:cs typeface="Courier New"/>
              </a:rPr>
              <a:t>android:name</a:t>
            </a:r>
            <a:r>
              <a:rPr lang="en-US" sz="1920" dirty="0">
                <a:solidFill>
                  <a:srgbClr val="660066"/>
                </a:solidFill>
                <a:latin typeface="Courier New"/>
                <a:cs typeface="Courier New"/>
              </a:rPr>
              <a:t>=</a:t>
            </a:r>
            <a:r>
              <a:rPr lang="en-US" sz="1920" i="1" dirty="0">
                <a:solidFill>
                  <a:srgbClr val="3366FF"/>
                </a:solidFill>
                <a:latin typeface="Courier New"/>
                <a:cs typeface="Courier New"/>
              </a:rPr>
              <a:t>"</a:t>
            </a:r>
            <a:r>
              <a:rPr lang="en-US" sz="1920" i="1" dirty="0" err="1">
                <a:solidFill>
                  <a:srgbClr val="3366FF"/>
                </a:solidFill>
                <a:latin typeface="Courier New"/>
                <a:cs typeface="Courier New"/>
              </a:rPr>
              <a:t>android.intent.action.MAIN</a:t>
            </a:r>
            <a:r>
              <a:rPr lang="en-US" sz="1920" i="1" dirty="0">
                <a:solidFill>
                  <a:srgbClr val="3366FF"/>
                </a:solidFill>
                <a:latin typeface="Courier New"/>
                <a:cs typeface="Courier New"/>
              </a:rPr>
              <a:t>" </a:t>
            </a:r>
            <a:r>
              <a:rPr lang="en-US" sz="1920" i="1" dirty="0">
                <a:solidFill>
                  <a:srgbClr val="008000"/>
                </a:solidFill>
                <a:latin typeface="Courier New"/>
                <a:cs typeface="Courier New"/>
              </a:rPr>
              <a:t>/&gt;</a:t>
            </a:r>
          </a:p>
          <a:p>
            <a:r>
              <a:rPr lang="en-US" sz="1920" dirty="0">
                <a:latin typeface="Courier New"/>
                <a:cs typeface="Courier New"/>
              </a:rPr>
              <a:t>        </a:t>
            </a:r>
            <a:r>
              <a:rPr lang="en-US" sz="1920" dirty="0">
                <a:solidFill>
                  <a:srgbClr val="008000"/>
                </a:solidFill>
                <a:latin typeface="Courier New"/>
                <a:cs typeface="Courier New"/>
              </a:rPr>
              <a:t>&lt;category </a:t>
            </a:r>
          </a:p>
          <a:p>
            <a:r>
              <a:rPr lang="en-US" sz="1920" dirty="0">
                <a:latin typeface="Courier New"/>
                <a:cs typeface="Courier New"/>
              </a:rPr>
              <a:t>	</a:t>
            </a:r>
            <a:r>
              <a:rPr lang="en-US" sz="1920" dirty="0" err="1">
                <a:solidFill>
                  <a:srgbClr val="660066"/>
                </a:solidFill>
                <a:latin typeface="Courier New"/>
                <a:cs typeface="Courier New"/>
              </a:rPr>
              <a:t>android:name</a:t>
            </a:r>
            <a:r>
              <a:rPr lang="en-US" sz="1920" dirty="0">
                <a:solidFill>
                  <a:srgbClr val="660066"/>
                </a:solidFill>
                <a:latin typeface="Courier New"/>
                <a:cs typeface="Courier New"/>
              </a:rPr>
              <a:t>=</a:t>
            </a:r>
            <a:r>
              <a:rPr lang="en-US" sz="1920" i="1" dirty="0">
                <a:solidFill>
                  <a:srgbClr val="3366FF"/>
                </a:solidFill>
                <a:latin typeface="Courier New"/>
                <a:cs typeface="Courier New"/>
              </a:rPr>
              <a:t>"</a:t>
            </a:r>
            <a:r>
              <a:rPr lang="en-US" sz="1920" i="1" dirty="0" err="1">
                <a:solidFill>
                  <a:srgbClr val="3366FF"/>
                </a:solidFill>
                <a:latin typeface="Courier New"/>
                <a:cs typeface="Courier New"/>
              </a:rPr>
              <a:t>android.intent.category.LAUNCHER</a:t>
            </a:r>
            <a:r>
              <a:rPr lang="en-US" sz="1920" i="1" dirty="0">
                <a:solidFill>
                  <a:srgbClr val="3366FF"/>
                </a:solidFill>
                <a:latin typeface="Courier New"/>
                <a:cs typeface="Courier New"/>
              </a:rPr>
              <a:t>" </a:t>
            </a:r>
            <a:r>
              <a:rPr lang="en-US" sz="1920" i="1" dirty="0">
                <a:solidFill>
                  <a:srgbClr val="008000"/>
                </a:solidFill>
                <a:latin typeface="Courier New"/>
                <a:cs typeface="Courier New"/>
              </a:rPr>
              <a:t>/&gt;</a:t>
            </a:r>
          </a:p>
          <a:p>
            <a:r>
              <a:rPr lang="en-US" sz="1920" dirty="0">
                <a:latin typeface="Courier New"/>
                <a:cs typeface="Courier New"/>
              </a:rPr>
              <a:t>      </a:t>
            </a:r>
            <a:r>
              <a:rPr lang="en-US" sz="1920" dirty="0">
                <a:solidFill>
                  <a:srgbClr val="008000"/>
                </a:solidFill>
                <a:latin typeface="Courier New"/>
                <a:cs typeface="Courier New"/>
              </a:rPr>
              <a:t>&lt;/intent-filter&gt;</a:t>
            </a:r>
          </a:p>
          <a:p>
            <a:r>
              <a:rPr lang="en-US" sz="1920" dirty="0">
                <a:solidFill>
                  <a:srgbClr val="008000"/>
                </a:solidFill>
                <a:latin typeface="Courier New"/>
                <a:cs typeface="Courier New"/>
              </a:rPr>
              <a:t>    &lt;/activity&gt;</a:t>
            </a:r>
          </a:p>
          <a:p>
            <a:r>
              <a:rPr lang="en-US" sz="1920" dirty="0">
                <a:solidFill>
                  <a:srgbClr val="008000"/>
                </a:solidFill>
                <a:latin typeface="Courier New"/>
                <a:cs typeface="Courier New"/>
              </a:rPr>
              <a:t>  &lt;/application&gt;</a:t>
            </a:r>
          </a:p>
          <a:p>
            <a:r>
              <a:rPr lang="en-US" sz="1920" dirty="0"/>
              <a:t>    </a:t>
            </a:r>
            <a:r>
              <a:rPr lang="en-US" sz="1920" dirty="0">
                <a:solidFill>
                  <a:srgbClr val="008000"/>
                </a:solidFill>
                <a:latin typeface="Courier New"/>
                <a:cs typeface="Courier New"/>
              </a:rPr>
              <a:t>&lt;uses-permission </a:t>
            </a:r>
            <a:r>
              <a:rPr lang="en-US" sz="1920" dirty="0" err="1">
                <a:solidFill>
                  <a:schemeClr val="accent4"/>
                </a:solidFill>
                <a:latin typeface="Courier New"/>
                <a:cs typeface="Courier New"/>
              </a:rPr>
              <a:t>android:name</a:t>
            </a:r>
            <a:r>
              <a:rPr lang="en-US" sz="1920" dirty="0">
                <a:solidFill>
                  <a:srgbClr val="8064A2"/>
                </a:solidFill>
                <a:latin typeface="Courier New"/>
                <a:cs typeface="Courier New"/>
              </a:rPr>
              <a:t>=</a:t>
            </a:r>
            <a:r>
              <a:rPr lang="en-US" sz="1920" dirty="0">
                <a:latin typeface="Courier New"/>
                <a:cs typeface="Courier New"/>
              </a:rPr>
              <a:t>"</a:t>
            </a:r>
            <a:r>
              <a:rPr lang="en-US" sz="1920" dirty="0" err="1">
                <a:solidFill>
                  <a:srgbClr val="008000"/>
                </a:solidFill>
                <a:latin typeface="Courier New"/>
                <a:cs typeface="Courier New"/>
              </a:rPr>
              <a:t>android.permission.INTERNET</a:t>
            </a:r>
            <a:r>
              <a:rPr lang="en-US" sz="1920" dirty="0">
                <a:latin typeface="Courier New"/>
                <a:cs typeface="Courier New"/>
              </a:rPr>
              <a:t>" </a:t>
            </a:r>
            <a:r>
              <a:rPr lang="en-US" sz="1920" dirty="0">
                <a:solidFill>
                  <a:srgbClr val="008000"/>
                </a:solidFill>
                <a:latin typeface="Courier New"/>
                <a:cs typeface="Courier New"/>
              </a:rPr>
              <a:t>/&gt;</a:t>
            </a:r>
          </a:p>
          <a:p>
            <a:r>
              <a:rPr lang="en-US" sz="1920" dirty="0">
                <a:solidFill>
                  <a:srgbClr val="008000"/>
                </a:solidFill>
                <a:latin typeface="Courier New"/>
                <a:cs typeface="Courier New"/>
              </a:rPr>
              <a:t>&lt;/manifest&gt; </a:t>
            </a: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E354CD01-A7F3-9145-AA40-8E409316A6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3204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6" y="3248964"/>
            <a:ext cx="9326880" cy="1362074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</a:rPr>
              <a:t>Activities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6376" y="2907030"/>
            <a:ext cx="9326880" cy="1499236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</a:t>
            </a:r>
            <a:r>
              <a:rPr lang="fr-FR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 </a:t>
            </a: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Development</a:t>
            </a:r>
            <a:endParaRPr lang="fr-FR" dirty="0">
              <a:solidFill>
                <a:srgbClr val="275851"/>
              </a:solidFill>
              <a:latin typeface="Myriad Pro"/>
              <a:ea typeface="MS PGothic" charset="0"/>
              <a:cs typeface="Myriad Pro"/>
            </a:endParaRPr>
          </a:p>
        </p:txBody>
      </p:sp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F9169EA0-890F-3247-96BF-D9AE47196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5" name="Image 4" descr="Une image contenant Police, Graphique, graphisme, logo&#10;&#10;Description générée automatiquement">
            <a:extLst>
              <a:ext uri="{FF2B5EF4-FFF2-40B4-BE49-F238E27FC236}">
                <a16:creationId xmlns:a16="http://schemas.microsoft.com/office/drawing/2014/main" id="{3E981D5E-305C-C34E-B87B-AEB90D3DA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65212"/>
            <a:ext cx="2195736" cy="80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394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Presentation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An activity is a sort of screen composed of several views and controls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For instance an add contact form or a personalized Google Map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As many activities as application screens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Presentation layer of an application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Activities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1879" y="2742508"/>
            <a:ext cx="2765107" cy="2995534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C1AE63D9-6432-414B-918C-8CF6B08270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0019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Presentation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Composed of two parts :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The Activity Logic </a:t>
            </a:r>
            <a:r>
              <a:rPr lang="en-US" sz="2640" dirty="0">
                <a:solidFill>
                  <a:srgbClr val="275851"/>
                </a:solidFill>
              </a:rPr>
              <a:t>: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Define in Java inside a class extending </a:t>
            </a:r>
            <a:r>
              <a:rPr lang="en-US" sz="2640" b="1" dirty="0" err="1">
                <a:solidFill>
                  <a:srgbClr val="275851"/>
                </a:solidFill>
              </a:rPr>
              <a:t>android.app.Activity</a:t>
            </a:r>
            <a:endParaRPr lang="en-US" sz="2640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b="1" dirty="0">
                <a:solidFill>
                  <a:srgbClr val="275851"/>
                </a:solidFill>
              </a:rPr>
              <a:t>The User Interface </a:t>
            </a:r>
            <a:r>
              <a:rPr lang="en-US" sz="2640" dirty="0">
                <a:solidFill>
                  <a:srgbClr val="275851"/>
                </a:solidFill>
              </a:rPr>
              <a:t>: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Define either in Java inside the Activity class or inside a XML file (in the folder </a:t>
            </a:r>
            <a:r>
              <a:rPr lang="en-US" sz="2640" b="1" dirty="0">
                <a:solidFill>
                  <a:srgbClr val="275851"/>
                </a:solidFill>
              </a:rPr>
              <a:t>/res/layout/</a:t>
            </a:r>
            <a:r>
              <a:rPr lang="en-US" sz="2640" dirty="0">
                <a:solidFill>
                  <a:srgbClr val="275851"/>
                </a:solidFill>
              </a:rPr>
              <a:t>)</a:t>
            </a: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Activities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807FADA2-91B8-4848-A50E-0C6A7CB22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7178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Example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Activity class simple example :</a:t>
            </a: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Activities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948339" y="1787218"/>
            <a:ext cx="8961120" cy="4061251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7F0055"/>
                </a:solidFill>
                <a:latin typeface="Courier"/>
                <a:cs typeface="Courier"/>
              </a:rPr>
              <a:t>package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com.hesias.hellodroid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2000" b="1" dirty="0">
                <a:solidFill>
                  <a:srgbClr val="7F0055"/>
                </a:solidFill>
                <a:latin typeface="Courier"/>
                <a:cs typeface="Courier"/>
              </a:rPr>
              <a:t>import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android.app.Activity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;</a:t>
            </a:r>
          </a:p>
          <a:p>
            <a:r>
              <a:rPr lang="en-US" sz="2000" b="1" dirty="0">
                <a:solidFill>
                  <a:srgbClr val="7F0055"/>
                </a:solidFill>
                <a:latin typeface="Courier"/>
                <a:cs typeface="Courier"/>
              </a:rPr>
              <a:t>import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android.os.Bundle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;</a:t>
            </a:r>
          </a:p>
          <a:p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000" b="1" dirty="0">
                <a:solidFill>
                  <a:srgbClr val="7F0055"/>
                </a:solidFill>
                <a:latin typeface="Courier"/>
                <a:cs typeface="Courier"/>
              </a:rPr>
              <a:t>public class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Main </a:t>
            </a:r>
            <a:r>
              <a:rPr lang="en-US" sz="2000" b="1" dirty="0">
                <a:solidFill>
                  <a:srgbClr val="7F0055"/>
                </a:solidFill>
                <a:latin typeface="Courier"/>
                <a:cs typeface="Courier"/>
              </a:rPr>
              <a:t>extends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Activity {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000" dirty="0">
                <a:solidFill>
                  <a:srgbClr val="008000"/>
                </a:solidFill>
                <a:latin typeface="Courier"/>
                <a:cs typeface="Courier"/>
              </a:rPr>
              <a:t>/** Called when the activity is first created. */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ourier"/>
              <a:cs typeface="Courier"/>
            </a:endParaRP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ourier"/>
                <a:cs typeface="Courier"/>
              </a:rPr>
              <a:t>@Override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2000" b="1" dirty="0">
                <a:solidFill>
                  <a:srgbClr val="7F0055"/>
                </a:solidFill>
                <a:latin typeface="Courier"/>
                <a:cs typeface="Courier"/>
              </a:rPr>
              <a:t>public void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onCreate(Bundle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savedInstanceState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 {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    </a:t>
            </a:r>
            <a:r>
              <a:rPr lang="en-US" sz="2000" b="1" dirty="0" err="1">
                <a:solidFill>
                  <a:srgbClr val="7F0055"/>
                </a:solidFill>
                <a:latin typeface="Courier"/>
                <a:cs typeface="Courier"/>
              </a:rPr>
              <a:t>super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.onCreate(savedInstanceState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   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setContentView(R.layout.</a:t>
            </a:r>
            <a:r>
              <a:rPr lang="en-US" sz="2000" i="1" dirty="0" err="1">
                <a:solidFill>
                  <a:srgbClr val="0000FF"/>
                </a:solidFill>
                <a:latin typeface="Courier"/>
                <a:cs typeface="Courier"/>
              </a:rPr>
              <a:t>main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}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}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3B8B82A8-1834-5046-BF63-B73A7762E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7152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Example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1930" y="118235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Layout file simple example :</a:t>
            </a: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Activities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170653" y="1873627"/>
            <a:ext cx="10149840" cy="4343400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chemeClr val="accent5">
                    <a:lumMod val="50000"/>
                  </a:schemeClr>
                </a:solidFill>
                <a:latin typeface="Courier"/>
                <a:cs typeface="Courier"/>
              </a:rPr>
              <a:t>&lt;?xml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 </a:t>
            </a:r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version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"1.0" </a:t>
            </a:r>
            <a:r>
              <a:rPr lang="en-US" sz="2160" i="1" dirty="0">
                <a:solidFill>
                  <a:srgbClr val="660066"/>
                </a:solidFill>
                <a:latin typeface="Courier"/>
                <a:cs typeface="Courier"/>
              </a:rPr>
              <a:t>encoding</a:t>
            </a:r>
            <a:r>
              <a:rPr lang="en-US" sz="2160" i="1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"utf-8"</a:t>
            </a:r>
            <a:r>
              <a:rPr lang="en-US" sz="2160" i="1" dirty="0">
                <a:solidFill>
                  <a:srgbClr val="32946A"/>
                </a:solidFill>
                <a:latin typeface="Courier"/>
                <a:cs typeface="Courier"/>
              </a:rPr>
              <a:t>?&gt;</a:t>
            </a: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&lt;</a:t>
            </a:r>
            <a:r>
              <a:rPr lang="en-US" sz="2160" dirty="0" err="1">
                <a:solidFill>
                  <a:srgbClr val="32946A"/>
                </a:solidFill>
                <a:latin typeface="Courier"/>
                <a:cs typeface="Courier"/>
              </a:rPr>
              <a:t>LinearLayout</a:t>
            </a:r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xmlns:android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dirty="0">
                <a:solidFill>
                  <a:srgbClr val="0000FF"/>
                </a:solidFill>
                <a:latin typeface="Courier"/>
                <a:cs typeface="Courier"/>
              </a:rPr>
              <a:t>“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http://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schemas.android.com/apk/res/android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android:orientation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"vertical”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android:layout_width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match_parent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android:layout_height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match_parent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</a:p>
          <a:p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  </a:t>
            </a:r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&gt;</a:t>
            </a:r>
            <a:endParaRPr lang="en-US" sz="2160" dirty="0">
              <a:solidFill>
                <a:srgbClr val="404040"/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&lt;</a:t>
            </a:r>
            <a:r>
              <a:rPr lang="en-US" sz="2160" dirty="0" err="1">
                <a:solidFill>
                  <a:srgbClr val="32946A"/>
                </a:solidFill>
                <a:latin typeface="Courier"/>
                <a:cs typeface="Courier"/>
              </a:rPr>
              <a:t>TextView</a:t>
            </a:r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 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android:layout_width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match_parent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 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android:layout_height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wrap_content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 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android:text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"@string/hello”</a:t>
            </a: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/&gt;</a:t>
            </a: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&lt;/</a:t>
            </a:r>
            <a:r>
              <a:rPr lang="en-US" sz="2160" dirty="0" err="1">
                <a:solidFill>
                  <a:srgbClr val="32946A"/>
                </a:solidFill>
                <a:latin typeface="Courier"/>
                <a:cs typeface="Courier"/>
              </a:rPr>
              <a:t>LinearLayout</a:t>
            </a:r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&gt;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7F391179-55C2-F344-AFFA-0EC0C7D852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3482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Life Cycle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Activities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084243" y="1095941"/>
            <a:ext cx="9052560" cy="5334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An activity can have three states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>
                <a:solidFill>
                  <a:srgbClr val="275851"/>
                </a:solidFill>
                <a:latin typeface="+mj-lt"/>
              </a:rPr>
              <a:t>Active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  <a:latin typeface="+mj-lt"/>
              </a:rPr>
              <a:t>The activity is visible and has the user focus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>
                <a:solidFill>
                  <a:srgbClr val="275851"/>
                </a:solidFill>
                <a:latin typeface="+mj-lt"/>
              </a:rPr>
              <a:t>Paused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  <a:latin typeface="+mj-lt"/>
              </a:rPr>
              <a:t>The activity is at least partly visible                                       but doesn’t have the focus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b="1" dirty="0">
                <a:solidFill>
                  <a:srgbClr val="275851"/>
                </a:solidFill>
                <a:latin typeface="+mj-lt"/>
              </a:rPr>
              <a:t>Stopped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  <a:latin typeface="+mj-lt"/>
              </a:rPr>
              <a:t>The activity is not visible</a:t>
            </a: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Activity class defines methods </a:t>
            </a:r>
          </a:p>
          <a:p>
            <a:pPr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     to manage life cycle</a:t>
            </a:r>
          </a:p>
        </p:txBody>
      </p:sp>
      <p:pic>
        <p:nvPicPr>
          <p:cNvPr id="11" name="Picture 10" descr="Screen shot 2011-01-11 at 8.00.2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9572" y="3083361"/>
            <a:ext cx="4392829" cy="3010186"/>
          </a:xfrm>
          <a:prstGeom prst="rect">
            <a:avLst/>
          </a:prstGeom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569C729D-A98D-AD4C-97E3-191B307F01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6625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Life Cycle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Activities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3712" y="1"/>
            <a:ext cx="5703034" cy="6482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64EC5DF9-C1DF-6C41-BA3A-CEE2517402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4998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Declare</a:t>
            </a:r>
            <a:r>
              <a:rPr lang="en-US" sz="3840" b="1" dirty="0">
                <a:solidFill>
                  <a:srgbClr val="275851"/>
                </a:solidFill>
              </a:rPr>
              <a:t> an Activity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Activities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072640" y="1066800"/>
            <a:ext cx="9052560" cy="5334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To be usable, an activity must be declared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Inside the </a:t>
            </a:r>
            <a:r>
              <a:rPr lang="en-US" sz="2640" b="1" dirty="0" err="1">
                <a:solidFill>
                  <a:srgbClr val="275851"/>
                </a:solidFill>
              </a:rPr>
              <a:t>AndroidManifest.xml</a:t>
            </a:r>
            <a:r>
              <a:rPr lang="en-US" sz="2640" dirty="0">
                <a:solidFill>
                  <a:srgbClr val="275851"/>
                </a:solidFill>
              </a:rPr>
              <a:t> file :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825014" y="2046447"/>
            <a:ext cx="10424160" cy="4234070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680" dirty="0">
                <a:latin typeface="Courier New"/>
                <a:cs typeface="Courier New"/>
              </a:rPr>
              <a:t>...</a:t>
            </a:r>
          </a:p>
          <a:p>
            <a:r>
              <a:rPr lang="en-US" sz="1680" dirty="0">
                <a:latin typeface="Courier New"/>
                <a:cs typeface="Courier New"/>
              </a:rPr>
              <a:t>  </a:t>
            </a:r>
            <a:r>
              <a:rPr lang="en-US" sz="1680" dirty="0">
                <a:solidFill>
                  <a:srgbClr val="008000"/>
                </a:solidFill>
                <a:latin typeface="Courier New"/>
                <a:cs typeface="Courier New"/>
              </a:rPr>
              <a:t>&lt;application </a:t>
            </a:r>
            <a:r>
              <a:rPr lang="en-US" sz="1680" dirty="0" err="1">
                <a:solidFill>
                  <a:srgbClr val="660066"/>
                </a:solidFill>
                <a:latin typeface="Courier New"/>
                <a:cs typeface="Courier New"/>
              </a:rPr>
              <a:t>android:icon</a:t>
            </a:r>
            <a:r>
              <a:rPr lang="en-US" sz="1680" dirty="0">
                <a:solidFill>
                  <a:srgbClr val="660066"/>
                </a:solidFill>
                <a:latin typeface="Courier New"/>
                <a:cs typeface="Courier New"/>
              </a:rPr>
              <a:t>=</a:t>
            </a:r>
            <a:r>
              <a:rPr lang="en-US" sz="1680" i="1" dirty="0">
                <a:solidFill>
                  <a:srgbClr val="3366FF"/>
                </a:solidFill>
                <a:latin typeface="Courier New"/>
                <a:cs typeface="Courier New"/>
              </a:rPr>
              <a:t>"@</a:t>
            </a:r>
            <a:r>
              <a:rPr lang="en-US" sz="1680" i="1" dirty="0" err="1">
                <a:solidFill>
                  <a:srgbClr val="3366FF"/>
                </a:solidFill>
                <a:latin typeface="Courier New"/>
                <a:cs typeface="Courier New"/>
              </a:rPr>
              <a:t>drawable</a:t>
            </a:r>
            <a:r>
              <a:rPr lang="en-US" sz="1680" i="1" dirty="0">
                <a:solidFill>
                  <a:srgbClr val="3366FF"/>
                </a:solidFill>
                <a:latin typeface="Courier New"/>
                <a:cs typeface="Courier New"/>
              </a:rPr>
              <a:t>/icon”</a:t>
            </a:r>
          </a:p>
          <a:p>
            <a:r>
              <a:rPr lang="en-US" sz="1680" i="1" dirty="0">
                <a:latin typeface="Courier New"/>
                <a:cs typeface="Courier New"/>
              </a:rPr>
              <a:t>               </a:t>
            </a:r>
            <a:r>
              <a:rPr lang="en-US" sz="1680" dirty="0" err="1">
                <a:solidFill>
                  <a:srgbClr val="660066"/>
                </a:solidFill>
                <a:latin typeface="Courier New"/>
                <a:cs typeface="Courier New"/>
              </a:rPr>
              <a:t>android:labe</a:t>
            </a:r>
            <a:r>
              <a:rPr lang="en-US" sz="1680" i="1" dirty="0" err="1">
                <a:solidFill>
                  <a:srgbClr val="660066"/>
                </a:solidFill>
                <a:latin typeface="Courier New"/>
                <a:cs typeface="Courier New"/>
              </a:rPr>
              <a:t>l</a:t>
            </a:r>
            <a:r>
              <a:rPr lang="en-US" sz="1680" i="1" dirty="0">
                <a:solidFill>
                  <a:srgbClr val="660066"/>
                </a:solidFill>
                <a:latin typeface="Courier New"/>
                <a:cs typeface="Courier New"/>
              </a:rPr>
              <a:t>=</a:t>
            </a:r>
            <a:r>
              <a:rPr lang="en-US" sz="1680" i="1" dirty="0">
                <a:solidFill>
                  <a:srgbClr val="3366FF"/>
                </a:solidFill>
                <a:latin typeface="Courier New"/>
                <a:cs typeface="Courier New"/>
              </a:rPr>
              <a:t>"@string/</a:t>
            </a:r>
            <a:r>
              <a:rPr lang="en-US" sz="1680" i="1" dirty="0" err="1">
                <a:solidFill>
                  <a:srgbClr val="3366FF"/>
                </a:solidFill>
                <a:latin typeface="Courier New"/>
                <a:cs typeface="Courier New"/>
              </a:rPr>
              <a:t>app_name</a:t>
            </a:r>
            <a:r>
              <a:rPr lang="en-US" sz="1680" i="1" dirty="0">
                <a:solidFill>
                  <a:srgbClr val="3366FF"/>
                </a:solidFill>
                <a:latin typeface="Courier New"/>
                <a:cs typeface="Courier New"/>
              </a:rPr>
              <a:t>"</a:t>
            </a:r>
            <a:r>
              <a:rPr lang="en-US" sz="1680" i="1" dirty="0">
                <a:solidFill>
                  <a:srgbClr val="008000"/>
                </a:solidFill>
                <a:latin typeface="Courier New"/>
                <a:cs typeface="Courier New"/>
              </a:rPr>
              <a:t>&gt;</a:t>
            </a:r>
          </a:p>
          <a:p>
            <a:r>
              <a:rPr lang="en-US" sz="1680" dirty="0">
                <a:latin typeface="Courier New"/>
                <a:cs typeface="Courier New"/>
              </a:rPr>
              <a:t>    </a:t>
            </a:r>
            <a:r>
              <a:rPr lang="en-US" sz="1680" dirty="0">
                <a:solidFill>
                  <a:srgbClr val="008000"/>
                </a:solidFill>
                <a:latin typeface="Courier New"/>
                <a:cs typeface="Courier New"/>
              </a:rPr>
              <a:t>&lt;activity </a:t>
            </a:r>
            <a:r>
              <a:rPr lang="en-US" sz="1680" dirty="0" err="1">
                <a:solidFill>
                  <a:srgbClr val="660066"/>
                </a:solidFill>
                <a:latin typeface="Courier New"/>
                <a:cs typeface="Courier New"/>
              </a:rPr>
              <a:t>android:name</a:t>
            </a:r>
            <a:r>
              <a:rPr lang="en-US" sz="1680" dirty="0">
                <a:solidFill>
                  <a:srgbClr val="660066"/>
                </a:solidFill>
                <a:latin typeface="Courier New"/>
                <a:cs typeface="Courier New"/>
              </a:rPr>
              <a:t>=</a:t>
            </a:r>
            <a:r>
              <a:rPr lang="en-US" sz="1680" i="1" dirty="0">
                <a:solidFill>
                  <a:srgbClr val="3366FF"/>
                </a:solidFill>
                <a:latin typeface="Courier New"/>
                <a:cs typeface="Courier New"/>
              </a:rPr>
              <a:t>".</a:t>
            </a:r>
            <a:r>
              <a:rPr lang="en-US" sz="1680" i="1" dirty="0" err="1">
                <a:solidFill>
                  <a:srgbClr val="3366FF"/>
                </a:solidFill>
                <a:latin typeface="Courier New"/>
                <a:cs typeface="Courier New"/>
              </a:rPr>
              <a:t>HelloDroid</a:t>
            </a:r>
            <a:r>
              <a:rPr lang="en-US" sz="1680" i="1" dirty="0">
                <a:solidFill>
                  <a:srgbClr val="3366FF"/>
                </a:solidFill>
                <a:latin typeface="Courier New"/>
                <a:cs typeface="Courier New"/>
              </a:rPr>
              <a:t>"</a:t>
            </a:r>
          </a:p>
          <a:p>
            <a:r>
              <a:rPr lang="en-US" sz="1680" dirty="0">
                <a:latin typeface="Courier New"/>
                <a:cs typeface="Courier New"/>
              </a:rPr>
              <a:t>              </a:t>
            </a:r>
            <a:r>
              <a:rPr lang="en-US" sz="1680" dirty="0" err="1">
                <a:solidFill>
                  <a:srgbClr val="660066"/>
                </a:solidFill>
                <a:latin typeface="Courier New"/>
                <a:cs typeface="Courier New"/>
              </a:rPr>
              <a:t>android:label</a:t>
            </a:r>
            <a:r>
              <a:rPr lang="en-US" sz="1680" dirty="0">
                <a:solidFill>
                  <a:srgbClr val="660066"/>
                </a:solidFill>
                <a:latin typeface="Courier New"/>
                <a:cs typeface="Courier New"/>
              </a:rPr>
              <a:t>=</a:t>
            </a:r>
            <a:r>
              <a:rPr lang="en-US" sz="1680" i="1" dirty="0">
                <a:solidFill>
                  <a:srgbClr val="3366FF"/>
                </a:solidFill>
                <a:latin typeface="Courier New"/>
                <a:cs typeface="Courier New"/>
              </a:rPr>
              <a:t>"@string/</a:t>
            </a:r>
            <a:r>
              <a:rPr lang="en-US" sz="1680" i="1" dirty="0" err="1">
                <a:solidFill>
                  <a:srgbClr val="3366FF"/>
                </a:solidFill>
                <a:latin typeface="Courier New"/>
                <a:cs typeface="Courier New"/>
              </a:rPr>
              <a:t>app_name</a:t>
            </a:r>
            <a:r>
              <a:rPr lang="en-US" sz="1680" i="1" dirty="0">
                <a:solidFill>
                  <a:srgbClr val="3366FF"/>
                </a:solidFill>
                <a:latin typeface="Courier New"/>
                <a:cs typeface="Courier New"/>
              </a:rPr>
              <a:t>"</a:t>
            </a:r>
            <a:r>
              <a:rPr lang="en-US" sz="1680" i="1" dirty="0">
                <a:solidFill>
                  <a:srgbClr val="008000"/>
                </a:solidFill>
                <a:latin typeface="Courier New"/>
                <a:cs typeface="Courier New"/>
              </a:rPr>
              <a:t>&gt;</a:t>
            </a:r>
          </a:p>
          <a:p>
            <a:r>
              <a:rPr lang="en-US" sz="1680" dirty="0">
                <a:latin typeface="Courier New"/>
                <a:cs typeface="Courier New"/>
              </a:rPr>
              <a:t>      </a:t>
            </a:r>
            <a:r>
              <a:rPr lang="en-US" sz="1680" dirty="0">
                <a:solidFill>
                  <a:srgbClr val="008000"/>
                </a:solidFill>
                <a:latin typeface="Courier New"/>
                <a:cs typeface="Courier New"/>
              </a:rPr>
              <a:t>&lt;intent-filter&gt;</a:t>
            </a:r>
          </a:p>
          <a:p>
            <a:r>
              <a:rPr lang="en-US" sz="1680" dirty="0">
                <a:latin typeface="Courier New"/>
                <a:cs typeface="Courier New"/>
              </a:rPr>
              <a:t>        </a:t>
            </a:r>
            <a:r>
              <a:rPr lang="en-US" sz="1680" dirty="0">
                <a:solidFill>
                  <a:srgbClr val="008000"/>
                </a:solidFill>
                <a:latin typeface="Courier New"/>
                <a:cs typeface="Courier New"/>
              </a:rPr>
              <a:t>&lt;action</a:t>
            </a:r>
            <a:r>
              <a:rPr lang="en-US" sz="1680" dirty="0">
                <a:latin typeface="Courier New"/>
                <a:cs typeface="Courier New"/>
              </a:rPr>
              <a:t> </a:t>
            </a:r>
            <a:r>
              <a:rPr lang="en-US" sz="1680" dirty="0" err="1">
                <a:solidFill>
                  <a:srgbClr val="660066"/>
                </a:solidFill>
                <a:latin typeface="Courier New"/>
                <a:cs typeface="Courier New"/>
              </a:rPr>
              <a:t>android:name</a:t>
            </a:r>
            <a:r>
              <a:rPr lang="en-US" sz="1680" dirty="0">
                <a:solidFill>
                  <a:srgbClr val="660066"/>
                </a:solidFill>
                <a:latin typeface="Courier New"/>
                <a:cs typeface="Courier New"/>
              </a:rPr>
              <a:t>=</a:t>
            </a:r>
            <a:r>
              <a:rPr lang="en-US" sz="1680" i="1" dirty="0">
                <a:solidFill>
                  <a:srgbClr val="3366FF"/>
                </a:solidFill>
                <a:latin typeface="Courier New"/>
                <a:cs typeface="Courier New"/>
              </a:rPr>
              <a:t>"</a:t>
            </a:r>
            <a:r>
              <a:rPr lang="en-US" sz="1680" i="1" dirty="0" err="1">
                <a:solidFill>
                  <a:srgbClr val="3366FF"/>
                </a:solidFill>
                <a:latin typeface="Courier New"/>
                <a:cs typeface="Courier New"/>
              </a:rPr>
              <a:t>android.intent.action.MAIN</a:t>
            </a:r>
            <a:r>
              <a:rPr lang="en-US" sz="1680" i="1" dirty="0">
                <a:solidFill>
                  <a:srgbClr val="3366FF"/>
                </a:solidFill>
                <a:latin typeface="Courier New"/>
                <a:cs typeface="Courier New"/>
              </a:rPr>
              <a:t>" </a:t>
            </a:r>
            <a:r>
              <a:rPr lang="en-US" sz="1680" i="1" dirty="0">
                <a:solidFill>
                  <a:srgbClr val="008000"/>
                </a:solidFill>
                <a:latin typeface="Courier New"/>
                <a:cs typeface="Courier New"/>
              </a:rPr>
              <a:t>/&gt;</a:t>
            </a:r>
          </a:p>
          <a:p>
            <a:r>
              <a:rPr lang="en-US" sz="1680" dirty="0">
                <a:latin typeface="Courier New"/>
                <a:cs typeface="Courier New"/>
              </a:rPr>
              <a:t>        </a:t>
            </a:r>
            <a:r>
              <a:rPr lang="en-US" sz="1680" dirty="0">
                <a:solidFill>
                  <a:srgbClr val="008000"/>
                </a:solidFill>
                <a:latin typeface="Courier New"/>
                <a:cs typeface="Courier New"/>
              </a:rPr>
              <a:t>&lt;category </a:t>
            </a:r>
          </a:p>
          <a:p>
            <a:r>
              <a:rPr lang="en-US" sz="1680" dirty="0">
                <a:latin typeface="Courier New"/>
                <a:cs typeface="Courier New"/>
              </a:rPr>
              <a:t>			</a:t>
            </a:r>
            <a:r>
              <a:rPr lang="en-US" sz="1680" dirty="0" err="1">
                <a:solidFill>
                  <a:srgbClr val="660066"/>
                </a:solidFill>
                <a:latin typeface="Courier New"/>
                <a:cs typeface="Courier New"/>
              </a:rPr>
              <a:t>android:name</a:t>
            </a:r>
            <a:r>
              <a:rPr lang="en-US" sz="1680" dirty="0">
                <a:solidFill>
                  <a:srgbClr val="660066"/>
                </a:solidFill>
                <a:latin typeface="Courier New"/>
                <a:cs typeface="Courier New"/>
              </a:rPr>
              <a:t>=</a:t>
            </a:r>
            <a:r>
              <a:rPr lang="en-US" sz="1680" i="1" dirty="0">
                <a:solidFill>
                  <a:srgbClr val="3366FF"/>
                </a:solidFill>
                <a:latin typeface="Courier New"/>
                <a:cs typeface="Courier New"/>
              </a:rPr>
              <a:t>"</a:t>
            </a:r>
            <a:r>
              <a:rPr lang="en-US" sz="1680" i="1" dirty="0" err="1">
                <a:solidFill>
                  <a:srgbClr val="3366FF"/>
                </a:solidFill>
                <a:latin typeface="Courier New"/>
                <a:cs typeface="Courier New"/>
              </a:rPr>
              <a:t>android.intent.category.LAUNCHER</a:t>
            </a:r>
            <a:r>
              <a:rPr lang="en-US" sz="1680" i="1" dirty="0">
                <a:solidFill>
                  <a:srgbClr val="3366FF"/>
                </a:solidFill>
                <a:latin typeface="Courier New"/>
                <a:cs typeface="Courier New"/>
              </a:rPr>
              <a:t>" </a:t>
            </a:r>
            <a:r>
              <a:rPr lang="en-US" sz="1680" i="1" dirty="0">
                <a:solidFill>
                  <a:srgbClr val="008000"/>
                </a:solidFill>
                <a:latin typeface="Courier New"/>
                <a:cs typeface="Courier New"/>
              </a:rPr>
              <a:t>/&gt;</a:t>
            </a:r>
          </a:p>
          <a:p>
            <a:r>
              <a:rPr lang="en-US" sz="1680" dirty="0">
                <a:latin typeface="Courier New"/>
                <a:cs typeface="Courier New"/>
              </a:rPr>
              <a:t>      </a:t>
            </a:r>
            <a:r>
              <a:rPr lang="en-US" sz="1680" dirty="0">
                <a:solidFill>
                  <a:srgbClr val="008000"/>
                </a:solidFill>
                <a:latin typeface="Courier New"/>
                <a:cs typeface="Courier New"/>
              </a:rPr>
              <a:t>&lt;/intent-filter&gt;</a:t>
            </a:r>
          </a:p>
          <a:p>
            <a:r>
              <a:rPr lang="en-US" sz="1680" dirty="0">
                <a:solidFill>
                  <a:srgbClr val="008000"/>
                </a:solidFill>
                <a:latin typeface="Courier New"/>
                <a:cs typeface="Courier New"/>
              </a:rPr>
              <a:t>    &lt;/activity&gt;</a:t>
            </a:r>
          </a:p>
          <a:p>
            <a:r>
              <a:rPr lang="en-US" sz="1680" dirty="0">
                <a:solidFill>
                  <a:srgbClr val="008000"/>
                </a:solidFill>
                <a:latin typeface="Courier New"/>
                <a:cs typeface="Courier New"/>
              </a:rPr>
              <a:t>    &lt;activity </a:t>
            </a:r>
            <a:r>
              <a:rPr lang="en-US" sz="1680" dirty="0" err="1">
                <a:solidFill>
                  <a:srgbClr val="660066"/>
                </a:solidFill>
                <a:latin typeface="Courier New"/>
                <a:cs typeface="Courier New"/>
              </a:rPr>
              <a:t>android:name</a:t>
            </a:r>
            <a:r>
              <a:rPr lang="en-US" sz="1680" dirty="0">
                <a:solidFill>
                  <a:srgbClr val="660066"/>
                </a:solidFill>
                <a:latin typeface="Courier New"/>
                <a:cs typeface="Courier New"/>
              </a:rPr>
              <a:t>=</a:t>
            </a:r>
            <a:r>
              <a:rPr lang="en-US" sz="1680" i="1" dirty="0">
                <a:solidFill>
                  <a:srgbClr val="3366FF"/>
                </a:solidFill>
                <a:latin typeface="Courier New"/>
                <a:cs typeface="Courier New"/>
              </a:rPr>
              <a:t>”.</a:t>
            </a:r>
            <a:r>
              <a:rPr lang="en-US" sz="1680" i="1" dirty="0" err="1">
                <a:solidFill>
                  <a:srgbClr val="3366FF"/>
                </a:solidFill>
                <a:latin typeface="Courier New"/>
                <a:cs typeface="Courier New"/>
              </a:rPr>
              <a:t>GoodByeDroid</a:t>
            </a:r>
            <a:r>
              <a:rPr lang="en-US" sz="1680" i="1" dirty="0">
                <a:solidFill>
                  <a:srgbClr val="3366FF"/>
                </a:solidFill>
                <a:latin typeface="Courier New"/>
                <a:cs typeface="Courier New"/>
              </a:rPr>
              <a:t>"</a:t>
            </a:r>
          </a:p>
          <a:p>
            <a:r>
              <a:rPr lang="en-US" sz="1680" dirty="0">
                <a:latin typeface="Courier New"/>
                <a:cs typeface="Courier New"/>
              </a:rPr>
              <a:t>              </a:t>
            </a:r>
            <a:r>
              <a:rPr lang="en-US" sz="1680" dirty="0" err="1">
                <a:solidFill>
                  <a:srgbClr val="660066"/>
                </a:solidFill>
                <a:latin typeface="Courier New"/>
                <a:cs typeface="Courier New"/>
              </a:rPr>
              <a:t>android:label</a:t>
            </a:r>
            <a:r>
              <a:rPr lang="en-US" sz="1680" dirty="0">
                <a:solidFill>
                  <a:srgbClr val="660066"/>
                </a:solidFill>
                <a:latin typeface="Courier New"/>
                <a:cs typeface="Courier New"/>
              </a:rPr>
              <a:t>=</a:t>
            </a:r>
            <a:r>
              <a:rPr lang="en-US" sz="1680" i="1" dirty="0">
                <a:solidFill>
                  <a:srgbClr val="3366FF"/>
                </a:solidFill>
                <a:latin typeface="Courier New"/>
                <a:cs typeface="Courier New"/>
              </a:rPr>
              <a:t>"@string/</a:t>
            </a:r>
            <a:r>
              <a:rPr lang="en-US" sz="1680" i="1" dirty="0" err="1">
                <a:solidFill>
                  <a:srgbClr val="3366FF"/>
                </a:solidFill>
                <a:latin typeface="Courier New"/>
                <a:cs typeface="Courier New"/>
              </a:rPr>
              <a:t>app_name</a:t>
            </a:r>
            <a:r>
              <a:rPr lang="en-US" sz="1680" i="1" dirty="0">
                <a:solidFill>
                  <a:srgbClr val="3366FF"/>
                </a:solidFill>
                <a:latin typeface="Courier New"/>
                <a:cs typeface="Courier New"/>
              </a:rPr>
              <a:t>"</a:t>
            </a:r>
            <a:r>
              <a:rPr lang="en-US" sz="1680" i="1" dirty="0">
                <a:solidFill>
                  <a:srgbClr val="008000"/>
                </a:solidFill>
                <a:latin typeface="Courier New"/>
                <a:cs typeface="Courier New"/>
              </a:rPr>
              <a:t>&gt;</a:t>
            </a:r>
          </a:p>
          <a:p>
            <a:r>
              <a:rPr lang="en-US" sz="1680" dirty="0">
                <a:solidFill>
                  <a:srgbClr val="008000"/>
                </a:solidFill>
                <a:latin typeface="Courier New"/>
                <a:cs typeface="Courier New"/>
              </a:rPr>
              <a:t>    &lt;/activity&gt;</a:t>
            </a:r>
          </a:p>
          <a:p>
            <a:r>
              <a:rPr lang="en-US" sz="1680" dirty="0">
                <a:solidFill>
                  <a:srgbClr val="008000"/>
                </a:solidFill>
                <a:latin typeface="Courier New"/>
                <a:cs typeface="Courier New"/>
              </a:rPr>
              <a:t>  &lt;/application&gt;</a:t>
            </a:r>
          </a:p>
          <a:p>
            <a:r>
              <a:rPr lang="en-US" sz="168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/>
                <a:cs typeface="Courier New"/>
              </a:rPr>
              <a:t>...</a:t>
            </a:r>
          </a:p>
        </p:txBody>
      </p:sp>
      <p:sp>
        <p:nvSpPr>
          <p:cNvPr id="10" name="Frame 9"/>
          <p:cNvSpPr/>
          <p:nvPr/>
        </p:nvSpPr>
        <p:spPr bwMode="auto">
          <a:xfrm>
            <a:off x="1343472" y="2910543"/>
            <a:ext cx="9601200" cy="2073830"/>
          </a:xfrm>
          <a:prstGeom prst="frame">
            <a:avLst>
              <a:gd name="adj1" fmla="val 2677"/>
            </a:avLst>
          </a:prstGeom>
          <a:solidFill>
            <a:srgbClr val="3366FF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54864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D4D4D"/>
              </a:buClr>
              <a:buSzPct val="100000"/>
            </a:pPr>
            <a:endParaRPr lang="en-US" sz="2160">
              <a:solidFill>
                <a:schemeClr val="bg1"/>
              </a:solidFill>
              <a:latin typeface="Arial" charset="0"/>
              <a:cs typeface="DejaVu Sans" charset="0"/>
            </a:endParaRPr>
          </a:p>
        </p:txBody>
      </p:sp>
      <p:sp>
        <p:nvSpPr>
          <p:cNvPr id="12" name="Frame 11"/>
          <p:cNvSpPr/>
          <p:nvPr/>
        </p:nvSpPr>
        <p:spPr bwMode="auto">
          <a:xfrm>
            <a:off x="1602701" y="3342590"/>
            <a:ext cx="9144000" cy="1382554"/>
          </a:xfrm>
          <a:prstGeom prst="frame">
            <a:avLst>
              <a:gd name="adj1" fmla="val 4269"/>
            </a:avLst>
          </a:prstGeom>
          <a:solidFill>
            <a:srgbClr val="00F2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54864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D4D4D"/>
              </a:buClr>
              <a:buSzPct val="100000"/>
            </a:pPr>
            <a:endParaRPr lang="en-US" sz="2160">
              <a:solidFill>
                <a:schemeClr val="bg1"/>
              </a:solidFill>
              <a:latin typeface="Arial" charset="0"/>
              <a:cs typeface="DejaVu Sans" charset="0"/>
            </a:endParaRPr>
          </a:p>
        </p:txBody>
      </p:sp>
      <p:sp>
        <p:nvSpPr>
          <p:cNvPr id="13" name="Frame 12"/>
          <p:cNvSpPr/>
          <p:nvPr/>
        </p:nvSpPr>
        <p:spPr bwMode="auto">
          <a:xfrm>
            <a:off x="1343472" y="4897963"/>
            <a:ext cx="9601200" cy="864096"/>
          </a:xfrm>
          <a:prstGeom prst="frame">
            <a:avLst>
              <a:gd name="adj1" fmla="val 5798"/>
            </a:avLst>
          </a:prstGeom>
          <a:solidFill>
            <a:srgbClr val="3366FF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54864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D4D4D"/>
              </a:buClr>
              <a:buSzPct val="100000"/>
            </a:pPr>
            <a:endParaRPr lang="en-US" sz="2160">
              <a:solidFill>
                <a:schemeClr val="bg1"/>
              </a:solidFill>
              <a:latin typeface="Arial" charset="0"/>
              <a:cs typeface="DejaVu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64963" y="5070783"/>
            <a:ext cx="2789546" cy="461665"/>
          </a:xfrm>
          <a:prstGeom prst="rect">
            <a:avLst/>
          </a:prstGeom>
          <a:noFill/>
          <a:effectLst>
            <a:outerShdw blurRad="50800" dist="12700" dir="2700000">
              <a:srgbClr val="000000">
                <a:alpha val="47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3366FF"/>
                </a:solidFill>
              </a:rPr>
              <a:t>Activity declarations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6506" y="2996953"/>
            <a:ext cx="3397084" cy="461665"/>
          </a:xfrm>
          <a:prstGeom prst="rect">
            <a:avLst/>
          </a:prstGeom>
          <a:noFill/>
          <a:effectLst>
            <a:outerShdw blurRad="50800" dist="12700" dir="270000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F200"/>
                </a:solidFill>
              </a:rPr>
              <a:t>Main Activity declaration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 descr="Logo Hesias">
            <a:extLst>
              <a:ext uri="{FF2B5EF4-FFF2-40B4-BE49-F238E27FC236}">
                <a16:creationId xmlns:a16="http://schemas.microsoft.com/office/drawing/2014/main" id="{AEEFCDDA-389F-BC4B-A1AF-9A21CFB47E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7244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6" y="3263253"/>
            <a:ext cx="9326880" cy="1362074"/>
          </a:xfrm>
        </p:spPr>
        <p:txBody>
          <a:bodyPr/>
          <a:lstStyle/>
          <a:p>
            <a:pPr>
              <a:defRPr/>
            </a:pPr>
            <a:r>
              <a:rPr lang="fr-FR" dirty="0">
                <a:solidFill>
                  <a:srgbClr val="275851"/>
                </a:solidFill>
              </a:rPr>
              <a:t>LOGGING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6376" y="2907030"/>
            <a:ext cx="9326880" cy="1499236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</a:t>
            </a:r>
            <a:r>
              <a:rPr lang="fr-FR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 </a:t>
            </a: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Development</a:t>
            </a:r>
            <a:endParaRPr lang="fr-FR" dirty="0">
              <a:solidFill>
                <a:srgbClr val="275851"/>
              </a:solidFill>
              <a:latin typeface="Myriad Pro"/>
              <a:ea typeface="MS PGothic" charset="0"/>
              <a:cs typeface="Myriad Pro"/>
            </a:endParaRPr>
          </a:p>
        </p:txBody>
      </p:sp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2978F6C0-16EB-5142-99AE-5E2453FE7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6194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Presentation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Logging is an effective way of recording system behavior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Significant events, errors, etc.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Android provides a built-in logging API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Similar capabilities to Log4J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Android logs are held in device memory—not files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 err="1">
                <a:solidFill>
                  <a:srgbClr val="275851"/>
                </a:solidFill>
              </a:rPr>
              <a:t>LogCat</a:t>
            </a:r>
            <a:r>
              <a:rPr lang="en-US" sz="1920" dirty="0">
                <a:solidFill>
                  <a:srgbClr val="275851"/>
                </a:solidFill>
              </a:rPr>
              <a:t> (an SDK tool) displays logs during development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Automatically displayed in the Android window of Android Studio</a:t>
            </a: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Logging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1159" y="4557669"/>
            <a:ext cx="8251507" cy="1809258"/>
          </a:xfrm>
          <a:prstGeom prst="rect">
            <a:avLst/>
          </a:prstGeom>
        </p:spPr>
      </p:pic>
      <p:sp>
        <p:nvSpPr>
          <p:cNvPr id="4" name="Bouée 3"/>
          <p:cNvSpPr/>
          <p:nvPr/>
        </p:nvSpPr>
        <p:spPr>
          <a:xfrm>
            <a:off x="2812435" y="5934878"/>
            <a:ext cx="1209734" cy="432048"/>
          </a:xfrm>
          <a:prstGeom prst="donu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60">
              <a:solidFill>
                <a:srgbClr val="275851"/>
              </a:solidFill>
            </a:endParaRPr>
          </a:p>
        </p:txBody>
      </p:sp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30BAC9EC-64A9-2C43-93F9-4ECF3521F3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471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Presentation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880" dirty="0">
                <a:solidFill>
                  <a:srgbClr val="275851"/>
                </a:solidFill>
              </a:rPr>
              <a:t>Static methods provided on the </a:t>
            </a:r>
            <a:r>
              <a:rPr lang="en-US" sz="2880" dirty="0" err="1">
                <a:solidFill>
                  <a:srgbClr val="275851"/>
                </a:solidFill>
              </a:rPr>
              <a:t>android.util.Log</a:t>
            </a:r>
            <a:r>
              <a:rPr lang="en-US" sz="2880" dirty="0">
                <a:solidFill>
                  <a:srgbClr val="275851"/>
                </a:solidFill>
              </a:rPr>
              <a:t> class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 err="1">
                <a:solidFill>
                  <a:srgbClr val="275851"/>
                </a:solidFill>
              </a:rPr>
              <a:t>Log.v</a:t>
            </a:r>
            <a:r>
              <a:rPr lang="en-US" sz="2400" dirty="0">
                <a:solidFill>
                  <a:srgbClr val="275851"/>
                </a:solidFill>
              </a:rPr>
              <a:t> (verbose), </a:t>
            </a:r>
            <a:r>
              <a:rPr lang="en-US" sz="2400" dirty="0" err="1">
                <a:solidFill>
                  <a:srgbClr val="275851"/>
                </a:solidFill>
              </a:rPr>
              <a:t>Log.d</a:t>
            </a:r>
            <a:r>
              <a:rPr lang="en-US" sz="2400" dirty="0">
                <a:solidFill>
                  <a:srgbClr val="275851"/>
                </a:solidFill>
              </a:rPr>
              <a:t> (debug), </a:t>
            </a:r>
            <a:r>
              <a:rPr lang="en-US" sz="2400" dirty="0" err="1">
                <a:solidFill>
                  <a:srgbClr val="275851"/>
                </a:solidFill>
              </a:rPr>
              <a:t>Log.i</a:t>
            </a:r>
            <a:r>
              <a:rPr lang="en-US" sz="2400" dirty="0">
                <a:solidFill>
                  <a:srgbClr val="275851"/>
                </a:solidFill>
              </a:rPr>
              <a:t> (information) 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 err="1">
                <a:solidFill>
                  <a:srgbClr val="275851"/>
                </a:solidFill>
              </a:rPr>
              <a:t>Log.w</a:t>
            </a:r>
            <a:r>
              <a:rPr lang="en-US" sz="2400" dirty="0">
                <a:solidFill>
                  <a:srgbClr val="275851"/>
                </a:solidFill>
              </a:rPr>
              <a:t> (warning), </a:t>
            </a:r>
            <a:r>
              <a:rPr lang="en-US" sz="2400" dirty="0" err="1">
                <a:solidFill>
                  <a:srgbClr val="275851"/>
                </a:solidFill>
              </a:rPr>
              <a:t>Log.e</a:t>
            </a:r>
            <a:r>
              <a:rPr lang="en-US" sz="2400" dirty="0">
                <a:solidFill>
                  <a:srgbClr val="275851"/>
                </a:solidFill>
              </a:rPr>
              <a:t> (error)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880" dirty="0">
                <a:solidFill>
                  <a:srgbClr val="275851"/>
                </a:solidFill>
              </a:rPr>
              <a:t>Logging methods share common signatures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 err="1">
                <a:solidFill>
                  <a:srgbClr val="275851"/>
                </a:solidFill>
              </a:rPr>
              <a:t>Log.w</a:t>
            </a:r>
            <a:r>
              <a:rPr lang="en-US" sz="2400" dirty="0">
                <a:solidFill>
                  <a:srgbClr val="275851"/>
                </a:solidFill>
              </a:rPr>
              <a:t>(String tag, String </a:t>
            </a:r>
            <a:r>
              <a:rPr lang="en-US" sz="2400" dirty="0" err="1">
                <a:solidFill>
                  <a:srgbClr val="275851"/>
                </a:solidFill>
              </a:rPr>
              <a:t>msg</a:t>
            </a:r>
            <a:r>
              <a:rPr lang="en-US" sz="2400" dirty="0">
                <a:solidFill>
                  <a:srgbClr val="275851"/>
                </a:solidFill>
              </a:rPr>
              <a:t>)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 err="1">
                <a:solidFill>
                  <a:srgbClr val="275851"/>
                </a:solidFill>
              </a:rPr>
              <a:t>Log.w</a:t>
            </a:r>
            <a:r>
              <a:rPr lang="en-US" sz="2400" dirty="0">
                <a:solidFill>
                  <a:srgbClr val="275851"/>
                </a:solidFill>
              </a:rPr>
              <a:t>(String tag, String </a:t>
            </a:r>
            <a:r>
              <a:rPr lang="en-US" sz="2400" dirty="0" err="1">
                <a:solidFill>
                  <a:srgbClr val="275851"/>
                </a:solidFill>
              </a:rPr>
              <a:t>msg</a:t>
            </a:r>
            <a:r>
              <a:rPr lang="en-US" sz="2400" dirty="0">
                <a:solidFill>
                  <a:srgbClr val="275851"/>
                </a:solidFill>
              </a:rPr>
              <a:t>, </a:t>
            </a:r>
            <a:r>
              <a:rPr lang="en-US" sz="2400" dirty="0" err="1">
                <a:solidFill>
                  <a:srgbClr val="275851"/>
                </a:solidFill>
              </a:rPr>
              <a:t>Throwable</a:t>
            </a:r>
            <a:r>
              <a:rPr lang="en-US" sz="2400" dirty="0">
                <a:solidFill>
                  <a:srgbClr val="275851"/>
                </a:solidFill>
              </a:rPr>
              <a:t> </a:t>
            </a:r>
            <a:r>
              <a:rPr lang="en-US" sz="2400" dirty="0" err="1">
                <a:solidFill>
                  <a:srgbClr val="275851"/>
                </a:solidFill>
              </a:rPr>
              <a:t>tr</a:t>
            </a:r>
            <a:r>
              <a:rPr lang="en-US" sz="2400" dirty="0">
                <a:solidFill>
                  <a:srgbClr val="275851"/>
                </a:solidFill>
              </a:rPr>
              <a:t>)</a:t>
            </a: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Logging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7DF82C29-3EAF-7B4E-88F8-614BE90953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4603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Presentation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880" dirty="0">
                <a:solidFill>
                  <a:srgbClr val="275851"/>
                </a:solidFill>
              </a:rPr>
              <a:t>Good practice is to define the log tag as a constant in the class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private static final String TAG="</a:t>
            </a:r>
            <a:r>
              <a:rPr lang="en-US" sz="2400" dirty="0" err="1">
                <a:solidFill>
                  <a:srgbClr val="275851"/>
                </a:solidFill>
              </a:rPr>
              <a:t>IntentService</a:t>
            </a:r>
            <a:r>
              <a:rPr lang="en-US" sz="2400" dirty="0">
                <a:solidFill>
                  <a:srgbClr val="275851"/>
                </a:solidFill>
              </a:rPr>
              <a:t>";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Use the name of the class as tag value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880" dirty="0">
                <a:solidFill>
                  <a:srgbClr val="275851"/>
                </a:solidFill>
              </a:rPr>
              <a:t>Add logging wherever needed during development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400" dirty="0">
                <a:solidFill>
                  <a:srgbClr val="275851"/>
                </a:solidFill>
              </a:rPr>
              <a:t>But remember, there is a performance cost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88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880" dirty="0">
                <a:solidFill>
                  <a:srgbClr val="275851"/>
                </a:solidFill>
              </a:rPr>
              <a:t>Debug and verbose logging should always be stripped out of production applications</a:t>
            </a: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Logging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hape1"/>
          <p:cNvSpPr txBox="1"/>
          <p:nvPr/>
        </p:nvSpPr>
        <p:spPr bwMode="auto">
          <a:xfrm>
            <a:off x="2751907" y="4491698"/>
            <a:ext cx="6821098" cy="387798"/>
          </a:xfrm>
          <a:prstGeom prst="rect">
            <a:avLst/>
          </a:prstGeom>
          <a:noFill/>
          <a:ln w="28575">
            <a:solidFill>
              <a:schemeClr val="bg2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Log.i(TAG, "Something interesting happened");</a:t>
            </a:r>
          </a:p>
        </p:txBody>
      </p:sp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8C43B7DA-E684-304A-94D5-0308C3E23A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758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3" name="Image 2" descr="Logo Hesias">
            <a:extLst>
              <a:ext uri="{FF2B5EF4-FFF2-40B4-BE49-F238E27FC236}">
                <a16:creationId xmlns:a16="http://schemas.microsoft.com/office/drawing/2014/main" id="{EB588DA2-71A6-8541-8670-310B5F265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D539DD12-B825-BA41-8F5F-9889D060D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0F01A462-A47B-0744-B843-EDD30ADEFE34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276919704"/>
      </p:ext>
    </p:extLst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Exercise (1/2)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11480" indent="-4114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Create a new Android Project named </a:t>
            </a: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ActivityLifeCycle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 with :</a:t>
            </a:r>
          </a:p>
          <a:p>
            <a:pPr marL="1032510" lvl="1" indent="-411480">
              <a:spcBef>
                <a:spcPct val="20000"/>
              </a:spcBef>
              <a:spcAft>
                <a:spcPct val="30000"/>
              </a:spcAft>
              <a:buClr>
                <a:srgbClr val="969696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Application name : </a:t>
            </a:r>
            <a:r>
              <a:rPr lang="en-US" sz="2640" b="1" kern="0" dirty="0">
                <a:solidFill>
                  <a:srgbClr val="275851"/>
                </a:solidFill>
                <a:latin typeface="Arial"/>
              </a:rPr>
              <a:t>“Activity Life Cycle”</a:t>
            </a:r>
          </a:p>
          <a:p>
            <a:pPr marL="1032510" lvl="1" indent="-411480">
              <a:spcBef>
                <a:spcPct val="20000"/>
              </a:spcBef>
              <a:spcAft>
                <a:spcPct val="30000"/>
              </a:spcAft>
              <a:buClr>
                <a:srgbClr val="969696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Package name : </a:t>
            </a:r>
            <a:r>
              <a:rPr lang="en-US" sz="2640" b="1" kern="0" dirty="0">
                <a:solidFill>
                  <a:srgbClr val="275851"/>
                </a:solidFill>
                <a:latin typeface="Arial"/>
              </a:rPr>
              <a:t>“</a:t>
            </a:r>
            <a:r>
              <a:rPr lang="en-US" sz="2640" b="1" kern="0" dirty="0" err="1">
                <a:solidFill>
                  <a:srgbClr val="275851"/>
                </a:solidFill>
                <a:latin typeface="Arial"/>
              </a:rPr>
              <a:t>com.hesias.lifecycle</a:t>
            </a:r>
            <a:r>
              <a:rPr lang="en-US" sz="2640" b="1" kern="0" dirty="0">
                <a:solidFill>
                  <a:srgbClr val="275851"/>
                </a:solidFill>
                <a:latin typeface="Arial"/>
              </a:rPr>
              <a:t>”</a:t>
            </a:r>
          </a:p>
          <a:p>
            <a:pPr marL="1032510" lvl="1" indent="-411480">
              <a:spcBef>
                <a:spcPct val="20000"/>
              </a:spcBef>
              <a:spcAft>
                <a:spcPct val="30000"/>
              </a:spcAft>
              <a:buClr>
                <a:srgbClr val="969696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Activity name : </a:t>
            </a:r>
            <a:r>
              <a:rPr lang="en-US" sz="2640" b="1" kern="0" dirty="0">
                <a:solidFill>
                  <a:srgbClr val="275851"/>
                </a:solidFill>
                <a:latin typeface="Arial"/>
              </a:rPr>
              <a:t>“</a:t>
            </a:r>
            <a:r>
              <a:rPr lang="en-US" sz="2640" b="1" kern="0" dirty="0" err="1">
                <a:solidFill>
                  <a:srgbClr val="275851"/>
                </a:solidFill>
                <a:latin typeface="Arial"/>
              </a:rPr>
              <a:t>MainActivity</a:t>
            </a:r>
            <a:r>
              <a:rPr lang="en-US" sz="2640" b="1" kern="0" dirty="0">
                <a:solidFill>
                  <a:srgbClr val="275851"/>
                </a:solidFill>
                <a:latin typeface="Arial"/>
              </a:rPr>
              <a:t>”</a:t>
            </a:r>
            <a:endParaRPr lang="en-US" sz="2640" kern="0" dirty="0">
              <a:solidFill>
                <a:srgbClr val="275851"/>
              </a:solidFill>
              <a:latin typeface="Arial"/>
            </a:endParaRPr>
          </a:p>
          <a:p>
            <a:pPr marL="483870" indent="-411480" defTabSz="1097280">
              <a:spcBef>
                <a:spcPct val="20000"/>
              </a:spcBef>
              <a:spcAft>
                <a:spcPct val="30000"/>
              </a:spcAft>
              <a:buClr>
                <a:srgbClr val="969696"/>
              </a:buClr>
              <a:buFont typeface="Wingdings" pitchFamily="2" charset="2"/>
              <a:buChar char="n"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Override the methods below :</a:t>
            </a: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Logging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072611" y="4552325"/>
            <a:ext cx="9052589" cy="1857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9728" tIns="54864" rIns="109728" bIns="54864" numCol="2" anchor="t" anchorCtr="0" compatLnSpc="1">
            <a:prstTxWarp prst="textNoShape">
              <a:avLst/>
            </a:prstTxWarp>
            <a:spAutoFit/>
          </a:bodyPr>
          <a:lstStyle/>
          <a:p>
            <a:pPr marL="103251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969696"/>
              </a:buClr>
              <a:buFont typeface="Wingdings" pitchFamily="2" charset="2"/>
              <a:buChar char="n"/>
            </a:pP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onCreate(Bundle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)</a:t>
            </a:r>
          </a:p>
          <a:p>
            <a:pPr marL="103251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969696"/>
              </a:buClr>
              <a:buFont typeface="Wingdings" pitchFamily="2" charset="2"/>
              <a:buChar char="n"/>
            </a:pP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onStart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()</a:t>
            </a:r>
          </a:p>
          <a:p>
            <a:pPr marL="103251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969696"/>
              </a:buClr>
              <a:buFont typeface="Wingdings" pitchFamily="2" charset="2"/>
              <a:buChar char="n"/>
            </a:pP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onResume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()</a:t>
            </a:r>
          </a:p>
          <a:p>
            <a:pPr marL="103251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969696"/>
              </a:buClr>
              <a:buFont typeface="Wingdings" pitchFamily="2" charset="2"/>
              <a:buChar char="n"/>
            </a:pP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onPause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()</a:t>
            </a:r>
          </a:p>
          <a:p>
            <a:pPr marL="103251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969696"/>
              </a:buClr>
              <a:buFont typeface="Wingdings" pitchFamily="2" charset="2"/>
              <a:buChar char="n"/>
            </a:pP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onStop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()</a:t>
            </a:r>
          </a:p>
          <a:p>
            <a:pPr marL="103251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969696"/>
              </a:buClr>
              <a:buFont typeface="Wingdings" pitchFamily="2" charset="2"/>
              <a:buChar char="n"/>
            </a:pP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onDestroy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() </a:t>
            </a:r>
          </a:p>
        </p:txBody>
      </p:sp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47403137-AB3E-C349-A62F-8A201A2BD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295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  <p:bldP spid="9" grpId="0" build="p" bldLvl="3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Exercise (2/2)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11480" indent="-4114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In each method, add a log statement like this :</a:t>
            </a:r>
          </a:p>
          <a:p>
            <a:pPr marL="411480" indent="-4114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defRPr/>
            </a:pPr>
            <a:endParaRPr lang="en-US" sz="2400" kern="0" dirty="0">
              <a:solidFill>
                <a:srgbClr val="275851"/>
              </a:solidFill>
              <a:latin typeface="Arial"/>
            </a:endParaRPr>
          </a:p>
          <a:p>
            <a:pPr marL="411480" indent="-4114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	Where &lt;method name&gt; is the name of the method in which you are.</a:t>
            </a:r>
          </a:p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  <a:cs typeface="DejaVu Sans"/>
              </a:rPr>
              <a:t>Deploy and run your application</a:t>
            </a:r>
          </a:p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  <a:cs typeface="DejaVu Sans"/>
              </a:rPr>
              <a:t>Look at the Android </a:t>
            </a:r>
            <a:r>
              <a:rPr lang="en-US" sz="2400" b="1" kern="0" dirty="0" err="1">
                <a:solidFill>
                  <a:srgbClr val="275851"/>
                </a:solidFill>
                <a:latin typeface="Arial"/>
                <a:cs typeface="DejaVu Sans"/>
              </a:rPr>
              <a:t>Logcat</a:t>
            </a:r>
            <a:endParaRPr lang="en-US" sz="2400" b="1" kern="0" dirty="0">
              <a:solidFill>
                <a:srgbClr val="275851"/>
              </a:solidFill>
              <a:latin typeface="Arial"/>
              <a:cs typeface="DejaVu Sans"/>
            </a:endParaRPr>
          </a:p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  <a:cs typeface="DejaVu Sans"/>
              </a:rPr>
              <a:t>Play with emulator to see how the activity Life Cycle work.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  <a:cs typeface="DejaVu Sans"/>
              </a:rPr>
              <a:t>Display the DDMS perspective inside Eclipse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  <a:cs typeface="DejaVu Sans"/>
              </a:rPr>
              <a:t>Try to simulate an incoming call or SMS and look how your activity responds</a:t>
            </a:r>
            <a:endParaRPr lang="en-US" sz="2400" kern="0" dirty="0">
              <a:solidFill>
                <a:srgbClr val="275851"/>
              </a:solidFill>
              <a:latin typeface="Arial"/>
            </a:endParaRPr>
          </a:p>
          <a:p>
            <a:pPr marL="411480" indent="-4114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endParaRPr lang="en-US" sz="2400" kern="0" dirty="0">
              <a:solidFill>
                <a:srgbClr val="275851"/>
              </a:solidFill>
              <a:latin typeface="Arial"/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Logging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444240" y="1700808"/>
            <a:ext cx="5852160" cy="548640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pPr marL="409576" indent="-409576">
              <a:spcBef>
                <a:spcPts val="540"/>
              </a:spcBef>
              <a:spcAft>
                <a:spcPts val="90"/>
              </a:spcAft>
              <a:buClr>
                <a:srgbClr val="777777"/>
              </a:buClr>
              <a:tabLst>
                <a:tab pos="409576" algn="l"/>
                <a:tab pos="1506856" algn="l"/>
                <a:tab pos="2604136" algn="l"/>
                <a:tab pos="3701416" algn="l"/>
                <a:tab pos="4798696" algn="l"/>
                <a:tab pos="5895976" algn="l"/>
                <a:tab pos="6993256" algn="l"/>
                <a:tab pos="8090536" algn="l"/>
                <a:tab pos="9187816" algn="l"/>
                <a:tab pos="10285096" algn="l"/>
                <a:tab pos="11382376" algn="l"/>
                <a:tab pos="12479656" algn="l"/>
              </a:tabLst>
            </a:pPr>
            <a:r>
              <a:rPr lang="en-US" sz="2160" dirty="0" err="1">
                <a:solidFill>
                  <a:srgbClr val="000000"/>
                </a:solidFill>
                <a:latin typeface="Courier"/>
                <a:cs typeface="Courier"/>
              </a:rPr>
              <a:t>Log.d(</a:t>
            </a:r>
            <a:r>
              <a:rPr lang="en-US" sz="2160" b="1" dirty="0" err="1">
                <a:solidFill>
                  <a:srgbClr val="0000FF"/>
                </a:solidFill>
                <a:latin typeface="Courier"/>
                <a:cs typeface="Courier"/>
              </a:rPr>
              <a:t>“LifeCycle</a:t>
            </a:r>
            <a:r>
              <a:rPr lang="en-US" sz="2160" b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  <a:r>
              <a:rPr lang="en-US" sz="2160" dirty="0">
                <a:solidFill>
                  <a:srgbClr val="000000"/>
                </a:solidFill>
                <a:latin typeface="Courier"/>
                <a:cs typeface="Courier"/>
              </a:rPr>
              <a:t>, &lt;method name&gt;);</a:t>
            </a:r>
          </a:p>
        </p:txBody>
      </p:sp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28F49791-1D40-0D46-A4F3-43111EED49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978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3" name="Image 2" descr="Logo Hesias">
            <a:extLst>
              <a:ext uri="{FF2B5EF4-FFF2-40B4-BE49-F238E27FC236}">
                <a16:creationId xmlns:a16="http://schemas.microsoft.com/office/drawing/2014/main" id="{EB588DA2-71A6-8541-8670-310B5F265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D539DD12-B825-BA41-8F5F-9889D060D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0F01A462-A47B-0744-B843-EDD30ADEFE34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3709176001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6" y="3277537"/>
            <a:ext cx="9326880" cy="1362074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</a:rPr>
              <a:t>Resources</a:t>
            </a:r>
            <a:endParaRPr lang="fr-FR" dirty="0">
              <a:solidFill>
                <a:srgbClr val="275851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6376" y="2907030"/>
            <a:ext cx="9326880" cy="1499236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</a:t>
            </a:r>
            <a:r>
              <a:rPr lang="fr-FR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 </a:t>
            </a: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Development</a:t>
            </a:r>
            <a:endParaRPr lang="fr-FR" dirty="0">
              <a:solidFill>
                <a:srgbClr val="275851"/>
              </a:solidFill>
              <a:latin typeface="Myriad Pro"/>
              <a:ea typeface="MS PGothic" charset="0"/>
              <a:cs typeface="Myriad Pro"/>
            </a:endParaRPr>
          </a:p>
        </p:txBody>
      </p:sp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F0D5E37A-66FB-2349-8E2D-312C1A83C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7684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Presentation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Resources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775520" y="1095941"/>
            <a:ext cx="9052560" cy="5334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Android externalize resources like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Images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Strings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User Interface description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…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Easier to manage and maintain them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Contained inside the </a:t>
            </a:r>
            <a:r>
              <a:rPr lang="en-US" sz="2640" b="1" dirty="0">
                <a:solidFill>
                  <a:srgbClr val="275851"/>
                </a:solidFill>
              </a:rPr>
              <a:t>res </a:t>
            </a:r>
            <a:r>
              <a:rPr lang="en-US" sz="2640" dirty="0">
                <a:solidFill>
                  <a:srgbClr val="275851"/>
                </a:solidFill>
              </a:rPr>
              <a:t>folder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602" y="3310659"/>
            <a:ext cx="3354404" cy="2323966"/>
          </a:xfrm>
          <a:prstGeom prst="rect">
            <a:avLst/>
          </a:prstGeom>
          <a:ln w="3175" cmpd="sng">
            <a:solidFill>
              <a:schemeClr val="tx1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3A95BEB9-C0A3-C84C-93D4-1B7A5779E0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7030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Presentation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Resources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775520" y="1095941"/>
            <a:ext cx="9052560" cy="5334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Espace réservé du contenu 4"/>
          <p:cNvGraphicFramePr>
            <a:graphicFrameLocks/>
          </p:cNvGraphicFramePr>
          <p:nvPr/>
        </p:nvGraphicFramePr>
        <p:xfrm>
          <a:off x="1158240" y="1713416"/>
          <a:ext cx="10035927" cy="3005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54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0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0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4954">
                <a:tc>
                  <a:txBody>
                    <a:bodyPr/>
                    <a:lstStyle/>
                    <a:p>
                      <a:r>
                        <a:rPr lang="fr-FR" sz="2200" dirty="0"/>
                        <a:t>Resource</a:t>
                      </a:r>
                      <a:r>
                        <a:rPr lang="fr-FR" sz="2200" baseline="0" dirty="0"/>
                        <a:t> type</a:t>
                      </a:r>
                      <a:endParaRPr lang="fr-FR" sz="2200" dirty="0"/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200" dirty="0" err="1"/>
                        <a:t>Path</a:t>
                      </a:r>
                      <a:endParaRPr lang="fr-FR" sz="2200" dirty="0"/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200" dirty="0"/>
                        <a:t>Description</a:t>
                      </a:r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954">
                <a:tc>
                  <a:txBody>
                    <a:bodyPr/>
                    <a:lstStyle/>
                    <a:p>
                      <a:r>
                        <a:rPr lang="fr-FR" sz="2200" b="1" dirty="0" err="1"/>
                        <a:t>Drawables</a:t>
                      </a:r>
                      <a:endParaRPr lang="fr-FR" sz="2200" b="1" dirty="0"/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dirty="0" err="1"/>
                        <a:t>res</a:t>
                      </a:r>
                      <a:r>
                        <a:rPr lang="fr-FR" sz="2200" dirty="0"/>
                        <a:t>/</a:t>
                      </a:r>
                      <a:r>
                        <a:rPr lang="fr-FR" sz="2200" dirty="0" err="1"/>
                        <a:t>drawable</a:t>
                      </a:r>
                      <a:endParaRPr lang="fr-FR" sz="2200" dirty="0"/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dirty="0" err="1"/>
                        <a:t>Graphics</a:t>
                      </a:r>
                      <a:r>
                        <a:rPr lang="fr-FR" sz="2200" dirty="0"/>
                        <a:t> and bitmaps</a:t>
                      </a:r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954">
                <a:tc>
                  <a:txBody>
                    <a:bodyPr/>
                    <a:lstStyle/>
                    <a:p>
                      <a:r>
                        <a:rPr lang="fr-FR" sz="2200" b="1" dirty="0" err="1"/>
                        <a:t>Layouts</a:t>
                      </a:r>
                      <a:endParaRPr lang="fr-FR" sz="2200" b="1" dirty="0"/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200" dirty="0" err="1"/>
                        <a:t>res</a:t>
                      </a:r>
                      <a:r>
                        <a:rPr lang="fr-FR" sz="2200" dirty="0"/>
                        <a:t>/</a:t>
                      </a:r>
                      <a:r>
                        <a:rPr lang="fr-FR" sz="2200" dirty="0" err="1"/>
                        <a:t>layout</a:t>
                      </a:r>
                      <a:endParaRPr lang="fr-FR" sz="2200" dirty="0"/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200" dirty="0" err="1"/>
                        <a:t>Layout</a:t>
                      </a:r>
                      <a:r>
                        <a:rPr lang="fr-FR" sz="2200" dirty="0"/>
                        <a:t> files</a:t>
                      </a:r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954">
                <a:tc>
                  <a:txBody>
                    <a:bodyPr/>
                    <a:lstStyle/>
                    <a:p>
                      <a:r>
                        <a:rPr lang="fr-FR" sz="2200" b="1" dirty="0"/>
                        <a:t>Menus</a:t>
                      </a:r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dirty="0" err="1"/>
                        <a:t>res</a:t>
                      </a:r>
                      <a:r>
                        <a:rPr lang="fr-FR" sz="2200" dirty="0"/>
                        <a:t>/menu</a:t>
                      </a:r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dirty="0"/>
                        <a:t>XML </a:t>
                      </a:r>
                      <a:r>
                        <a:rPr lang="fr-FR" sz="2200" dirty="0" err="1"/>
                        <a:t>declarations</a:t>
                      </a:r>
                      <a:r>
                        <a:rPr lang="fr-FR" sz="2200" dirty="0"/>
                        <a:t> of menus</a:t>
                      </a:r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954">
                <a:tc>
                  <a:txBody>
                    <a:bodyPr/>
                    <a:lstStyle/>
                    <a:p>
                      <a:r>
                        <a:rPr lang="fr-FR" sz="2200" b="1" dirty="0"/>
                        <a:t>Strings</a:t>
                      </a:r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200" baseline="0" dirty="0" err="1"/>
                        <a:t>res</a:t>
                      </a:r>
                      <a:r>
                        <a:rPr lang="fr-FR" sz="2200" baseline="0" dirty="0"/>
                        <a:t>/values</a:t>
                      </a:r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200" baseline="0" dirty="0"/>
                        <a:t>XML </a:t>
                      </a:r>
                      <a:r>
                        <a:rPr lang="fr-FR" sz="2200" baseline="0" dirty="0" err="1"/>
                        <a:t>declaration</a:t>
                      </a:r>
                      <a:r>
                        <a:rPr lang="fr-FR" sz="2200" baseline="0" dirty="0"/>
                        <a:t> String</a:t>
                      </a:r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8082">
                <a:tc>
                  <a:txBody>
                    <a:bodyPr/>
                    <a:lstStyle/>
                    <a:p>
                      <a:r>
                        <a:rPr lang="fr-FR" sz="2200" b="1" dirty="0"/>
                        <a:t>Styles</a:t>
                      </a:r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200" dirty="0" err="1"/>
                        <a:t>res</a:t>
                      </a:r>
                      <a:r>
                        <a:rPr lang="fr-FR" sz="2200" dirty="0"/>
                        <a:t>/values</a:t>
                      </a:r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200" dirty="0"/>
                        <a:t>XML </a:t>
                      </a:r>
                      <a:r>
                        <a:rPr lang="fr-FR" sz="2200" dirty="0" err="1"/>
                        <a:t>declaration</a:t>
                      </a:r>
                      <a:r>
                        <a:rPr lang="fr-FR" sz="2200" dirty="0"/>
                        <a:t> of styles and </a:t>
                      </a:r>
                      <a:r>
                        <a:rPr lang="fr-FR" sz="2200" dirty="0" err="1"/>
                        <a:t>themes</a:t>
                      </a:r>
                      <a:endParaRPr lang="fr-FR" sz="2200" dirty="0"/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035942C2-558F-DF41-AB44-269C033E9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1993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Use the resources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Resources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072640" y="1447800"/>
            <a:ext cx="9052560" cy="5334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Resources are accessible inside the code thanks to the static class : </a:t>
            </a:r>
            <a:r>
              <a:rPr lang="en-US" sz="2640" b="1" dirty="0">
                <a:solidFill>
                  <a:srgbClr val="275851"/>
                </a:solidFill>
              </a:rPr>
              <a:t>R</a:t>
            </a: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This class is automatically generated by ADT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When you add a resource inside the </a:t>
            </a:r>
            <a:r>
              <a:rPr lang="en-US" sz="2640" b="1" dirty="0">
                <a:solidFill>
                  <a:srgbClr val="275851"/>
                </a:solidFill>
              </a:rPr>
              <a:t>res </a:t>
            </a:r>
            <a:r>
              <a:rPr lang="en-US" sz="2640" dirty="0">
                <a:solidFill>
                  <a:srgbClr val="275851"/>
                </a:solidFill>
              </a:rPr>
              <a:t>folder, ADT add a reference to it inside the R class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The syntax to retrieve a resource reference is :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901440" y="4572000"/>
            <a:ext cx="5029200" cy="51593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pPr marL="409576" indent="-409576">
              <a:spcBef>
                <a:spcPts val="540"/>
              </a:spcBef>
              <a:spcAft>
                <a:spcPts val="90"/>
              </a:spcAft>
              <a:buClr>
                <a:srgbClr val="777777"/>
              </a:buClr>
              <a:tabLst>
                <a:tab pos="409576" algn="l"/>
                <a:tab pos="1506856" algn="l"/>
                <a:tab pos="2604136" algn="l"/>
                <a:tab pos="3701416" algn="l"/>
                <a:tab pos="4798696" algn="l"/>
                <a:tab pos="5895976" algn="l"/>
                <a:tab pos="6993256" algn="l"/>
                <a:tab pos="8090536" algn="l"/>
                <a:tab pos="9187816" algn="l"/>
                <a:tab pos="10285096" algn="l"/>
                <a:tab pos="11382376" algn="l"/>
                <a:tab pos="12479656" algn="l"/>
              </a:tabLst>
            </a:pPr>
            <a:r>
              <a:rPr lang="en-US" sz="2160" b="1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R.</a:t>
            </a:r>
            <a:r>
              <a:rPr lang="en-US" sz="2160" b="1" i="1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resource_type</a:t>
            </a:r>
            <a:r>
              <a:rPr lang="en-US" sz="2160" b="1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sz="2160" b="1" i="1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resource_name</a:t>
            </a:r>
            <a:endParaRPr lang="en-US" sz="216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AC2AFE0C-7AD9-144C-8FC6-7F747C1EC3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1447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Example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Resources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072640" y="990600"/>
            <a:ext cx="9052560" cy="5334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4D4D4D"/>
                </a:solidFill>
              </a:rPr>
              <a:t> 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4D4D4D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861930" y="4063125"/>
            <a:ext cx="9509760" cy="2033736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pPr marL="409576" indent="-409576">
              <a:spcBef>
                <a:spcPts val="540"/>
              </a:spcBef>
              <a:spcAft>
                <a:spcPts val="90"/>
              </a:spcAft>
              <a:buClr>
                <a:srgbClr val="777777"/>
              </a:buClr>
              <a:tabLst>
                <a:tab pos="409576" algn="l"/>
                <a:tab pos="1506856" algn="l"/>
                <a:tab pos="2604136" algn="l"/>
                <a:tab pos="3701416" algn="l"/>
                <a:tab pos="4798696" algn="l"/>
                <a:tab pos="5895976" algn="l"/>
                <a:tab pos="6993256" algn="l"/>
                <a:tab pos="8090536" algn="l"/>
                <a:tab pos="9187816" algn="l"/>
                <a:tab pos="10285096" algn="l"/>
                <a:tab pos="11382376" algn="l"/>
                <a:tab pos="12479656" algn="l"/>
              </a:tabLst>
            </a:pPr>
            <a:r>
              <a:rPr lang="en-US" sz="192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Define the layout of an activity</a:t>
            </a:r>
          </a:p>
          <a:p>
            <a:pPr marL="409576" indent="-409576">
              <a:spcBef>
                <a:spcPts val="540"/>
              </a:spcBef>
              <a:spcAft>
                <a:spcPts val="90"/>
              </a:spcAft>
              <a:buClr>
                <a:srgbClr val="777777"/>
              </a:buClr>
              <a:tabLst>
                <a:tab pos="409576" algn="l"/>
                <a:tab pos="1506856" algn="l"/>
                <a:tab pos="2604136" algn="l"/>
                <a:tab pos="3701416" algn="l"/>
                <a:tab pos="4798696" algn="l"/>
                <a:tab pos="5895976" algn="l"/>
                <a:tab pos="6993256" algn="l"/>
                <a:tab pos="8090536" algn="l"/>
                <a:tab pos="9187816" algn="l"/>
                <a:tab pos="10285096" algn="l"/>
                <a:tab pos="11382376" algn="l"/>
                <a:tab pos="12479656" algn="l"/>
              </a:tabLst>
            </a:pPr>
            <a:r>
              <a:rPr lang="en-US" sz="1920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setContentView</a:t>
            </a:r>
            <a:r>
              <a:rPr lang="en-US" sz="192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920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R.layout.</a:t>
            </a:r>
            <a:r>
              <a:rPr lang="en-US" sz="1920" i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my_screen</a:t>
            </a:r>
            <a:r>
              <a:rPr lang="en-US" sz="192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409576" indent="-409576">
              <a:spcBef>
                <a:spcPts val="540"/>
              </a:spcBef>
              <a:spcAft>
                <a:spcPts val="90"/>
              </a:spcAft>
              <a:buClr>
                <a:srgbClr val="777777"/>
              </a:buClr>
              <a:tabLst>
                <a:tab pos="409576" algn="l"/>
                <a:tab pos="1506856" algn="l"/>
                <a:tab pos="2604136" algn="l"/>
                <a:tab pos="3701416" algn="l"/>
                <a:tab pos="4798696" algn="l"/>
                <a:tab pos="5895976" algn="l"/>
                <a:tab pos="6993256" algn="l"/>
                <a:tab pos="8090536" algn="l"/>
                <a:tab pos="9187816" algn="l"/>
                <a:tab pos="10285096" algn="l"/>
                <a:tab pos="11382376" algn="l"/>
                <a:tab pos="12479656" algn="l"/>
              </a:tabLst>
            </a:pPr>
            <a:r>
              <a:rPr lang="en-US" sz="1920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Retrieve the application name</a:t>
            </a:r>
          </a:p>
          <a:p>
            <a:pPr marL="409576" indent="-409576">
              <a:spcBef>
                <a:spcPts val="540"/>
              </a:spcBef>
              <a:spcAft>
                <a:spcPts val="90"/>
              </a:spcAft>
              <a:buClr>
                <a:srgbClr val="777777"/>
              </a:buClr>
              <a:tabLst>
                <a:tab pos="409576" algn="l"/>
                <a:tab pos="1506856" algn="l"/>
                <a:tab pos="2604136" algn="l"/>
                <a:tab pos="3701416" algn="l"/>
                <a:tab pos="4798696" algn="l"/>
                <a:tab pos="5895976" algn="l"/>
                <a:tab pos="6993256" algn="l"/>
                <a:tab pos="8090536" algn="l"/>
                <a:tab pos="9187816" algn="l"/>
                <a:tab pos="10285096" algn="l"/>
                <a:tab pos="11382376" algn="l"/>
                <a:tab pos="12479656" algn="l"/>
              </a:tabLst>
            </a:pPr>
            <a:r>
              <a:rPr lang="en-US" sz="192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Resources resources = </a:t>
            </a:r>
            <a:r>
              <a:rPr lang="en-US" sz="1920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getResources</a:t>
            </a:r>
            <a:r>
              <a:rPr lang="en-US" sz="192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409576" indent="-409576">
              <a:spcBef>
                <a:spcPts val="540"/>
              </a:spcBef>
              <a:spcAft>
                <a:spcPts val="90"/>
              </a:spcAft>
              <a:buClr>
                <a:srgbClr val="777777"/>
              </a:buClr>
              <a:tabLst>
                <a:tab pos="409576" algn="l"/>
                <a:tab pos="1506856" algn="l"/>
                <a:tab pos="2604136" algn="l"/>
                <a:tab pos="3701416" algn="l"/>
                <a:tab pos="4798696" algn="l"/>
                <a:tab pos="5895976" algn="l"/>
                <a:tab pos="6993256" algn="l"/>
                <a:tab pos="8090536" algn="l"/>
                <a:tab pos="9187816" algn="l"/>
                <a:tab pos="10285096" algn="l"/>
                <a:tab pos="11382376" algn="l"/>
                <a:tab pos="12479656" algn="l"/>
              </a:tabLst>
            </a:pPr>
            <a:r>
              <a:rPr lang="en-US" sz="192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String </a:t>
            </a:r>
            <a:r>
              <a:rPr lang="en-US" sz="1920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appName</a:t>
            </a:r>
            <a:r>
              <a:rPr lang="en-US" sz="192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920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resources.getString(R.string.</a:t>
            </a:r>
            <a:r>
              <a:rPr lang="en-US" sz="1920" i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app_name</a:t>
            </a:r>
            <a:r>
              <a:rPr lang="en-US" sz="192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889760" y="1143000"/>
            <a:ext cx="9509760" cy="280445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pPr marL="409576" indent="-409576">
              <a:spcBef>
                <a:spcPts val="540"/>
              </a:spcBef>
              <a:spcAft>
                <a:spcPts val="810"/>
              </a:spcAft>
              <a:buClr>
                <a:srgbClr val="777777"/>
              </a:buClr>
              <a:tabLst>
                <a:tab pos="409576" algn="l"/>
                <a:tab pos="1506856" algn="l"/>
                <a:tab pos="2604136" algn="l"/>
                <a:tab pos="3701416" algn="l"/>
                <a:tab pos="4798696" algn="l"/>
                <a:tab pos="5895976" algn="l"/>
                <a:tab pos="6993256" algn="l"/>
                <a:tab pos="8090536" algn="l"/>
                <a:tab pos="9187816" algn="l"/>
                <a:tab pos="10285096" algn="l"/>
                <a:tab pos="11382376" algn="l"/>
                <a:tab pos="12479656" algn="l"/>
              </a:tabLst>
            </a:pPr>
            <a:r>
              <a:rPr lang="en-US" sz="1920" b="1" dirty="0">
                <a:solidFill>
                  <a:srgbClr val="660066"/>
                </a:solidFill>
                <a:latin typeface="Courier New"/>
                <a:cs typeface="Courier New"/>
              </a:rPr>
              <a:t>public final class </a:t>
            </a:r>
            <a:r>
              <a:rPr lang="en-US" sz="1920" dirty="0">
                <a:latin typeface="Courier New"/>
                <a:cs typeface="Courier New"/>
              </a:rPr>
              <a:t>R{</a:t>
            </a:r>
          </a:p>
          <a:p>
            <a:r>
              <a:rPr lang="en-US" sz="1920" dirty="0">
                <a:latin typeface="Courier New"/>
                <a:cs typeface="Courier New"/>
              </a:rPr>
              <a:t>	</a:t>
            </a:r>
            <a:r>
              <a:rPr lang="en-US" sz="1920" b="1" dirty="0">
                <a:solidFill>
                  <a:srgbClr val="660066"/>
                </a:solidFill>
                <a:latin typeface="Courier New"/>
                <a:cs typeface="Courier New"/>
              </a:rPr>
              <a:t>public static final class </a:t>
            </a:r>
            <a:r>
              <a:rPr lang="en-US" sz="1920" dirty="0">
                <a:latin typeface="Courier New"/>
                <a:cs typeface="Courier New"/>
              </a:rPr>
              <a:t>string {</a:t>
            </a:r>
          </a:p>
          <a:p>
            <a:r>
              <a:rPr lang="en-US" sz="1920" dirty="0">
                <a:latin typeface="Courier New"/>
                <a:cs typeface="Courier New"/>
              </a:rPr>
              <a:t>		</a:t>
            </a:r>
            <a:r>
              <a:rPr lang="en-US" sz="1920" b="1" dirty="0">
                <a:solidFill>
                  <a:srgbClr val="660066"/>
                </a:solidFill>
                <a:latin typeface="Courier New"/>
                <a:cs typeface="Courier New"/>
              </a:rPr>
              <a:t>public static final </a:t>
            </a:r>
            <a:r>
              <a:rPr lang="en-US" sz="1920" b="1" dirty="0" err="1">
                <a:solidFill>
                  <a:srgbClr val="660066"/>
                </a:solidFill>
                <a:latin typeface="Courier New"/>
                <a:cs typeface="Courier New"/>
              </a:rPr>
              <a:t>int</a:t>
            </a:r>
            <a:r>
              <a:rPr lang="en-US" sz="1920" b="1" dirty="0">
                <a:solidFill>
                  <a:srgbClr val="660066"/>
                </a:solidFill>
                <a:latin typeface="Courier New"/>
                <a:cs typeface="Courier New"/>
              </a:rPr>
              <a:t> </a:t>
            </a:r>
            <a:r>
              <a:rPr lang="en-US" sz="1920" i="1" dirty="0" err="1">
                <a:latin typeface="Courier New"/>
                <a:cs typeface="Courier New"/>
              </a:rPr>
              <a:t>app_name</a:t>
            </a:r>
            <a:r>
              <a:rPr lang="en-US" sz="1920" i="1" dirty="0">
                <a:latin typeface="Courier New"/>
                <a:cs typeface="Courier New"/>
              </a:rPr>
              <a:t>=</a:t>
            </a:r>
            <a:r>
              <a:rPr lang="en-US" sz="1920" i="1" dirty="0">
                <a:solidFill>
                  <a:srgbClr val="0000FF"/>
                </a:solidFill>
                <a:latin typeface="Courier New"/>
                <a:cs typeface="Courier New"/>
              </a:rPr>
              <a:t>0x7f020000</a:t>
            </a:r>
            <a:r>
              <a:rPr lang="en-US" sz="1920" i="1" dirty="0">
                <a:latin typeface="Courier New"/>
                <a:cs typeface="Courier New"/>
              </a:rPr>
              <a:t>;</a:t>
            </a:r>
          </a:p>
          <a:p>
            <a:r>
              <a:rPr lang="en-US" sz="1920" dirty="0">
                <a:latin typeface="Courier New"/>
                <a:cs typeface="Courier New"/>
              </a:rPr>
              <a:t>	}</a:t>
            </a:r>
          </a:p>
          <a:p>
            <a:r>
              <a:rPr lang="en-US" sz="1920" dirty="0">
                <a:latin typeface="Courier New"/>
                <a:cs typeface="Courier New"/>
              </a:rPr>
              <a:t>	</a:t>
            </a:r>
            <a:r>
              <a:rPr lang="en-US" sz="1920" b="1" dirty="0">
                <a:solidFill>
                  <a:srgbClr val="660066"/>
                </a:solidFill>
                <a:latin typeface="Courier New"/>
                <a:cs typeface="Courier New"/>
              </a:rPr>
              <a:t>public static final class </a:t>
            </a:r>
            <a:r>
              <a:rPr lang="en-US" sz="1920" dirty="0">
                <a:latin typeface="Courier New"/>
                <a:cs typeface="Courier New"/>
              </a:rPr>
              <a:t>layout {</a:t>
            </a:r>
          </a:p>
          <a:p>
            <a:r>
              <a:rPr lang="en-US" sz="1920" dirty="0">
                <a:latin typeface="Courier New"/>
                <a:cs typeface="Courier New"/>
              </a:rPr>
              <a:t>		</a:t>
            </a:r>
            <a:r>
              <a:rPr lang="en-US" sz="1920" b="1" dirty="0">
                <a:solidFill>
                  <a:srgbClr val="660066"/>
                </a:solidFill>
                <a:latin typeface="Courier New"/>
                <a:cs typeface="Courier New"/>
              </a:rPr>
              <a:t>public static final </a:t>
            </a:r>
            <a:r>
              <a:rPr lang="en-US" sz="1920" b="1" dirty="0" err="1">
                <a:solidFill>
                  <a:srgbClr val="660066"/>
                </a:solidFill>
                <a:latin typeface="Courier New"/>
                <a:cs typeface="Courier New"/>
              </a:rPr>
              <a:t>int</a:t>
            </a:r>
            <a:r>
              <a:rPr lang="en-US" sz="1920" b="1" dirty="0">
                <a:solidFill>
                  <a:srgbClr val="660066"/>
                </a:solidFill>
                <a:latin typeface="Courier New"/>
                <a:cs typeface="Courier New"/>
              </a:rPr>
              <a:t> </a:t>
            </a:r>
            <a:r>
              <a:rPr lang="en-US" sz="1920" i="1" dirty="0" err="1">
                <a:latin typeface="Courier New"/>
                <a:cs typeface="Courier New"/>
              </a:rPr>
              <a:t>my_screen</a:t>
            </a:r>
            <a:r>
              <a:rPr lang="en-US" sz="1920" i="1" dirty="0">
                <a:latin typeface="Courier New"/>
                <a:cs typeface="Courier New"/>
              </a:rPr>
              <a:t>=</a:t>
            </a:r>
            <a:r>
              <a:rPr lang="en-US" sz="1920" i="1" dirty="0">
                <a:solidFill>
                  <a:srgbClr val="0000FF"/>
                </a:solidFill>
                <a:latin typeface="Courier New"/>
                <a:cs typeface="Courier New"/>
              </a:rPr>
              <a:t>0x7f030000</a:t>
            </a:r>
            <a:r>
              <a:rPr lang="en-US" sz="1920" i="1" dirty="0">
                <a:latin typeface="Courier New"/>
                <a:cs typeface="Courier New"/>
              </a:rPr>
              <a:t>;</a:t>
            </a:r>
          </a:p>
          <a:p>
            <a:r>
              <a:rPr lang="en-US" sz="1920" dirty="0">
                <a:latin typeface="Courier New"/>
                <a:cs typeface="Courier New"/>
              </a:rPr>
              <a:t>	}</a:t>
            </a:r>
          </a:p>
          <a:p>
            <a:r>
              <a:rPr lang="en-US" sz="1920" dirty="0">
                <a:latin typeface="Courier New"/>
                <a:cs typeface="Courier New"/>
              </a:rPr>
              <a:t>	... </a:t>
            </a:r>
            <a:r>
              <a:rPr lang="en-US" sz="1920" dirty="0">
                <a:solidFill>
                  <a:srgbClr val="008000"/>
                </a:solidFill>
                <a:latin typeface="Courier New"/>
                <a:cs typeface="Courier New"/>
              </a:rPr>
              <a:t>//code omitted</a:t>
            </a:r>
          </a:p>
          <a:p>
            <a:r>
              <a:rPr lang="en-US" sz="1920" dirty="0">
                <a:latin typeface="Courier New"/>
                <a:cs typeface="Courier New"/>
              </a:rPr>
              <a:t>}</a:t>
            </a:r>
            <a:endParaRPr lang="fr-FR" sz="1920" dirty="0">
              <a:latin typeface="Courier New"/>
              <a:cs typeface="Courier New"/>
            </a:endParaRPr>
          </a:p>
          <a:p>
            <a:pPr marL="409576" indent="-409576">
              <a:spcBef>
                <a:spcPts val="540"/>
              </a:spcBef>
              <a:spcAft>
                <a:spcPts val="810"/>
              </a:spcAft>
              <a:buClr>
                <a:srgbClr val="777777"/>
              </a:buClr>
              <a:tabLst>
                <a:tab pos="409576" algn="l"/>
                <a:tab pos="1506856" algn="l"/>
                <a:tab pos="2604136" algn="l"/>
                <a:tab pos="3701416" algn="l"/>
                <a:tab pos="4798696" algn="l"/>
                <a:tab pos="5895976" algn="l"/>
                <a:tab pos="6993256" algn="l"/>
                <a:tab pos="8090536" algn="l"/>
                <a:tab pos="9187816" algn="l"/>
                <a:tab pos="10285096" algn="l"/>
                <a:tab pos="11382376" algn="l"/>
                <a:tab pos="12479656" algn="l"/>
              </a:tabLst>
            </a:pPr>
            <a:endParaRPr lang="en-US" sz="1920" dirty="0">
              <a:solidFill>
                <a:srgbClr val="DBDFE2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D681F315-65FB-214B-BBBC-1433B5FE17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3025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Use the resources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Resources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072640" y="1219200"/>
            <a:ext cx="9052560" cy="5334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You can also use resources inside XML resources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Very used in layouts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Syntax :</a:t>
            </a:r>
          </a:p>
          <a:p>
            <a:pPr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Example :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2255520" y="2819400"/>
            <a:ext cx="8686800" cy="51593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pPr marL="409576" indent="-409576">
              <a:spcBef>
                <a:spcPts val="540"/>
              </a:spcBef>
              <a:spcAft>
                <a:spcPts val="90"/>
              </a:spcAft>
              <a:buClr>
                <a:srgbClr val="777777"/>
              </a:buClr>
              <a:tabLst>
                <a:tab pos="409576" algn="l"/>
                <a:tab pos="1506856" algn="l"/>
                <a:tab pos="2604136" algn="l"/>
                <a:tab pos="3701416" algn="l"/>
                <a:tab pos="4798696" algn="l"/>
                <a:tab pos="5895976" algn="l"/>
                <a:tab pos="6993256" algn="l"/>
                <a:tab pos="8090536" algn="l"/>
                <a:tab pos="9187816" algn="l"/>
                <a:tab pos="10285096" algn="l"/>
                <a:tab pos="11382376" algn="l"/>
                <a:tab pos="12479656" algn="l"/>
              </a:tabLst>
            </a:pPr>
            <a:r>
              <a:rPr lang="en-US" sz="216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“@[</a:t>
            </a:r>
            <a:r>
              <a:rPr lang="en-US" sz="2160" b="1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package_name:]</a:t>
            </a:r>
            <a:r>
              <a:rPr lang="en-US" sz="2160" b="1" i="1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resource_type</a:t>
            </a:r>
            <a:r>
              <a:rPr lang="en-US" sz="2160" b="1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2160" b="1" i="1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resource_identifier</a:t>
            </a:r>
            <a:r>
              <a:rPr lang="en-US" sz="216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”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207568" y="3948823"/>
            <a:ext cx="8686800" cy="2194801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000" dirty="0">
                <a:solidFill>
                  <a:srgbClr val="404040"/>
                </a:solidFill>
                <a:latin typeface="Courier"/>
                <a:cs typeface="Courier"/>
              </a:rPr>
              <a:t>...</a:t>
            </a:r>
          </a:p>
          <a:p>
            <a:r>
              <a:rPr lang="en-US" sz="2000" dirty="0">
                <a:solidFill>
                  <a:srgbClr val="32946A"/>
                </a:solidFill>
                <a:latin typeface="Courier"/>
                <a:cs typeface="Courier"/>
              </a:rPr>
              <a:t>  &lt;</a:t>
            </a:r>
            <a:r>
              <a:rPr lang="en-US" sz="2000" dirty="0" err="1">
                <a:solidFill>
                  <a:srgbClr val="32946A"/>
                </a:solidFill>
                <a:latin typeface="Courier"/>
                <a:cs typeface="Courier"/>
              </a:rPr>
              <a:t>TextView</a:t>
            </a:r>
            <a:r>
              <a:rPr lang="en-US" sz="2000" dirty="0">
                <a:solidFill>
                  <a:srgbClr val="32946A"/>
                </a:solidFill>
                <a:latin typeface="Courier"/>
                <a:cs typeface="Courier"/>
              </a:rPr>
              <a:t> </a:t>
            </a:r>
            <a:r>
              <a:rPr lang="en-US" sz="2000" dirty="0">
                <a:solidFill>
                  <a:srgbClr val="404040"/>
                </a:solidFill>
                <a:latin typeface="Courier"/>
                <a:cs typeface="Courier"/>
              </a:rPr>
              <a:t> </a:t>
            </a:r>
          </a:p>
          <a:p>
            <a:r>
              <a:rPr lang="en-US" sz="200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000" dirty="0" err="1">
                <a:solidFill>
                  <a:srgbClr val="660066"/>
                </a:solidFill>
                <a:latin typeface="Courier"/>
                <a:cs typeface="Courier"/>
              </a:rPr>
              <a:t>android:layout_width</a:t>
            </a:r>
            <a:r>
              <a:rPr lang="en-US" sz="200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00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000" i="1" dirty="0" err="1">
                <a:solidFill>
                  <a:srgbClr val="0000FF"/>
                </a:solidFill>
                <a:latin typeface="Courier"/>
                <a:cs typeface="Courier"/>
              </a:rPr>
              <a:t>match_parent</a:t>
            </a:r>
            <a:r>
              <a:rPr lang="en-US" sz="2000" i="1" dirty="0">
                <a:solidFill>
                  <a:srgbClr val="0000FF"/>
                </a:solidFill>
                <a:latin typeface="Courier"/>
                <a:cs typeface="Courier"/>
              </a:rPr>
              <a:t>" </a:t>
            </a:r>
          </a:p>
          <a:p>
            <a:r>
              <a:rPr lang="en-US" sz="200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000" dirty="0" err="1">
                <a:solidFill>
                  <a:srgbClr val="660066"/>
                </a:solidFill>
                <a:latin typeface="Courier"/>
                <a:cs typeface="Courier"/>
              </a:rPr>
              <a:t>android:layout_height</a:t>
            </a:r>
            <a:r>
              <a:rPr lang="en-US" sz="200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00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000" i="1" dirty="0" err="1">
                <a:solidFill>
                  <a:srgbClr val="0000FF"/>
                </a:solidFill>
                <a:latin typeface="Courier"/>
                <a:cs typeface="Courier"/>
              </a:rPr>
              <a:t>wrap_content</a:t>
            </a:r>
            <a:r>
              <a:rPr lang="en-US" sz="2000" i="1" dirty="0">
                <a:solidFill>
                  <a:srgbClr val="0000FF"/>
                </a:solidFill>
                <a:latin typeface="Courier"/>
                <a:cs typeface="Courier"/>
              </a:rPr>
              <a:t>" </a:t>
            </a:r>
          </a:p>
          <a:p>
            <a:r>
              <a:rPr lang="en-US" sz="200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000" dirty="0" err="1">
                <a:solidFill>
                  <a:srgbClr val="660066"/>
                </a:solidFill>
                <a:latin typeface="Courier"/>
                <a:cs typeface="Courier"/>
              </a:rPr>
              <a:t>android:text</a:t>
            </a:r>
            <a:r>
              <a:rPr lang="en-US" sz="200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000" b="1" i="1" dirty="0">
                <a:solidFill>
                  <a:srgbClr val="0000FF"/>
                </a:solidFill>
                <a:latin typeface="Courier"/>
                <a:cs typeface="Courier"/>
              </a:rPr>
              <a:t>"@string/hello”</a:t>
            </a:r>
          </a:p>
          <a:p>
            <a:r>
              <a:rPr lang="en-US" sz="2000" dirty="0">
                <a:solidFill>
                  <a:srgbClr val="32946A"/>
                </a:solidFill>
                <a:latin typeface="Courier"/>
                <a:cs typeface="Courier"/>
              </a:rPr>
              <a:t>    /&gt;</a:t>
            </a:r>
          </a:p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"/>
                <a:cs typeface="Courier"/>
              </a:rPr>
              <a:t>...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2528315F-0DA1-1B45-A41E-75C26625F5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5022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3840" b="1" dirty="0">
                <a:solidFill>
                  <a:srgbClr val="275851"/>
                </a:solidFill>
              </a:rPr>
              <a:t>System Resources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Resources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072640" y="914400"/>
            <a:ext cx="9052560" cy="5334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Android already includes a number of resources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Predefined Colors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Predefined Strings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Predefined Images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Examples :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948339" y="4033867"/>
            <a:ext cx="9144000" cy="2272546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...</a:t>
            </a:r>
          </a:p>
          <a:p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  &lt;</a:t>
            </a:r>
            <a:r>
              <a:rPr lang="en-US" sz="1680" dirty="0" err="1">
                <a:solidFill>
                  <a:srgbClr val="32946A"/>
                </a:solidFill>
                <a:latin typeface="Courier New"/>
                <a:cs typeface="Courier New"/>
              </a:rPr>
              <a:t>TextView</a:t>
            </a:r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 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</a:p>
          <a:p>
            <a:r>
              <a:rPr lang="en-US" sz="1680" dirty="0">
                <a:solidFill>
                  <a:srgbClr val="660066"/>
                </a:solidFill>
                <a:latin typeface="Courier New"/>
                <a:cs typeface="Courier New"/>
              </a:rPr>
              <a:t>    </a:t>
            </a:r>
            <a:r>
              <a:rPr lang="en-US" sz="1680" dirty="0" err="1">
                <a:solidFill>
                  <a:srgbClr val="660066"/>
                </a:solidFill>
                <a:latin typeface="Courier New"/>
                <a:cs typeface="Courier New"/>
              </a:rPr>
              <a:t>android:layout_width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=</a:t>
            </a:r>
            <a:r>
              <a:rPr lang="en-US" sz="1680" i="1" dirty="0">
                <a:solidFill>
                  <a:srgbClr val="0000FF"/>
                </a:solidFill>
                <a:latin typeface="Courier New"/>
                <a:cs typeface="Courier New"/>
              </a:rPr>
              <a:t>"</a:t>
            </a:r>
            <a:r>
              <a:rPr lang="en-US" sz="1680" i="1" dirty="0" err="1">
                <a:solidFill>
                  <a:srgbClr val="0000FF"/>
                </a:solidFill>
                <a:latin typeface="Courier New"/>
                <a:cs typeface="Courier New"/>
              </a:rPr>
              <a:t>match_parent</a:t>
            </a:r>
            <a:r>
              <a:rPr lang="en-US" sz="1680" i="1" dirty="0">
                <a:solidFill>
                  <a:srgbClr val="0000FF"/>
                </a:solidFill>
                <a:latin typeface="Courier New"/>
                <a:cs typeface="Courier New"/>
              </a:rPr>
              <a:t>" </a:t>
            </a:r>
          </a:p>
          <a:p>
            <a:r>
              <a:rPr lang="en-US" sz="1680" dirty="0">
                <a:solidFill>
                  <a:srgbClr val="660066"/>
                </a:solidFill>
                <a:latin typeface="Courier New"/>
                <a:cs typeface="Courier New"/>
              </a:rPr>
              <a:t>    </a:t>
            </a:r>
            <a:r>
              <a:rPr lang="en-US" sz="1680" dirty="0" err="1">
                <a:solidFill>
                  <a:srgbClr val="660066"/>
                </a:solidFill>
                <a:latin typeface="Courier New"/>
                <a:cs typeface="Courier New"/>
              </a:rPr>
              <a:t>android:layout_height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=</a:t>
            </a:r>
            <a:r>
              <a:rPr lang="en-US" sz="1680" i="1" dirty="0">
                <a:solidFill>
                  <a:srgbClr val="0000FF"/>
                </a:solidFill>
                <a:latin typeface="Courier New"/>
                <a:cs typeface="Courier New"/>
              </a:rPr>
              <a:t>"</a:t>
            </a:r>
            <a:r>
              <a:rPr lang="en-US" sz="1680" i="1" dirty="0" err="1">
                <a:solidFill>
                  <a:srgbClr val="0000FF"/>
                </a:solidFill>
                <a:latin typeface="Courier New"/>
                <a:cs typeface="Courier New"/>
              </a:rPr>
              <a:t>wrap_content</a:t>
            </a:r>
            <a:r>
              <a:rPr lang="en-US" sz="1680" i="1" dirty="0">
                <a:solidFill>
                  <a:srgbClr val="0000FF"/>
                </a:solidFill>
                <a:latin typeface="Courier New"/>
                <a:cs typeface="Courier New"/>
              </a:rPr>
              <a:t>”</a:t>
            </a:r>
          </a:p>
          <a:p>
            <a:r>
              <a:rPr lang="en-US" sz="1680" i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/>
                <a:cs typeface="Courier New"/>
              </a:rPr>
              <a:t>    </a:t>
            </a:r>
            <a:r>
              <a:rPr lang="en-US" sz="1680" dirty="0" err="1">
                <a:solidFill>
                  <a:srgbClr val="660066"/>
                </a:solidFill>
                <a:latin typeface="Courier New"/>
                <a:cs typeface="Courier New"/>
              </a:rPr>
              <a:t>android:textColor</a:t>
            </a:r>
            <a:r>
              <a:rPr lang="en-US" sz="168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/>
                <a:cs typeface="Courier New"/>
              </a:rPr>
              <a:t>=</a:t>
            </a:r>
            <a:r>
              <a:rPr lang="en-US" sz="1680" b="1" i="1" dirty="0">
                <a:solidFill>
                  <a:srgbClr val="0000FF"/>
                </a:solidFill>
                <a:latin typeface="Courier New"/>
                <a:cs typeface="Courier New"/>
              </a:rPr>
              <a:t>"@</a:t>
            </a:r>
            <a:r>
              <a:rPr lang="en-US" sz="1680" b="1" i="1" dirty="0" err="1">
                <a:solidFill>
                  <a:srgbClr val="0000FF"/>
                </a:solidFill>
                <a:latin typeface="Courier New"/>
                <a:cs typeface="Courier New"/>
              </a:rPr>
              <a:t>android:color/darker_gray</a:t>
            </a:r>
            <a:r>
              <a:rPr lang="en-US" sz="1680" b="1" i="1" dirty="0">
                <a:solidFill>
                  <a:srgbClr val="0000FF"/>
                </a:solidFill>
                <a:latin typeface="Courier New"/>
                <a:cs typeface="Courier New"/>
              </a:rPr>
              <a:t>"</a:t>
            </a:r>
          </a:p>
          <a:p>
            <a:r>
              <a:rPr lang="en-US" sz="1680" dirty="0">
                <a:solidFill>
                  <a:srgbClr val="660066"/>
                </a:solidFill>
                <a:latin typeface="Courier New"/>
                <a:cs typeface="Courier New"/>
              </a:rPr>
              <a:t>    </a:t>
            </a:r>
            <a:r>
              <a:rPr lang="en-US" sz="1680" dirty="0" err="1">
                <a:solidFill>
                  <a:srgbClr val="660066"/>
                </a:solidFill>
                <a:latin typeface="Courier New"/>
                <a:cs typeface="Courier New"/>
              </a:rPr>
              <a:t>android:text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=</a:t>
            </a:r>
            <a:r>
              <a:rPr lang="en-US" sz="1680" i="1" dirty="0">
                <a:solidFill>
                  <a:srgbClr val="0000FF"/>
                </a:solidFill>
                <a:latin typeface="Courier New"/>
                <a:cs typeface="Courier New"/>
              </a:rPr>
              <a:t>"@string/hello”</a:t>
            </a:r>
          </a:p>
          <a:p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    /&gt;</a:t>
            </a:r>
          </a:p>
          <a:p>
            <a:r>
              <a:rPr lang="en-US" sz="168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/>
                <a:cs typeface="Courier New"/>
              </a:rPr>
              <a:t>...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948339" y="3169771"/>
            <a:ext cx="9144000" cy="757267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pPr marL="409576" indent="-409576">
              <a:spcBef>
                <a:spcPts val="540"/>
              </a:spcBef>
              <a:spcAft>
                <a:spcPts val="90"/>
              </a:spcAft>
              <a:buClr>
                <a:srgbClr val="777777"/>
              </a:buClr>
              <a:tabLst>
                <a:tab pos="409576" algn="l"/>
                <a:tab pos="1506856" algn="l"/>
                <a:tab pos="2604136" algn="l"/>
                <a:tab pos="3701416" algn="l"/>
                <a:tab pos="4798696" algn="l"/>
                <a:tab pos="5895976" algn="l"/>
                <a:tab pos="6993256" algn="l"/>
                <a:tab pos="8090536" algn="l"/>
                <a:tab pos="9187816" algn="l"/>
                <a:tab pos="10285096" algn="l"/>
                <a:tab pos="11382376" algn="l"/>
                <a:tab pos="12479656" algn="l"/>
              </a:tabLst>
            </a:pPr>
            <a:r>
              <a:rPr lang="en-US" sz="168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String cancel = </a:t>
            </a:r>
          </a:p>
          <a:p>
            <a:pPr marL="409576" indent="-409576">
              <a:spcBef>
                <a:spcPts val="540"/>
              </a:spcBef>
              <a:spcAft>
                <a:spcPts val="90"/>
              </a:spcAft>
              <a:buClr>
                <a:srgbClr val="777777"/>
              </a:buClr>
              <a:tabLst>
                <a:tab pos="409576" algn="l"/>
                <a:tab pos="1506856" algn="l"/>
                <a:tab pos="2604136" algn="l"/>
                <a:tab pos="3701416" algn="l"/>
                <a:tab pos="4798696" algn="l"/>
                <a:tab pos="5895976" algn="l"/>
                <a:tab pos="6993256" algn="l"/>
                <a:tab pos="8090536" algn="l"/>
                <a:tab pos="9187816" algn="l"/>
                <a:tab pos="10285096" algn="l"/>
                <a:tab pos="11382376" algn="l"/>
                <a:tab pos="12479656" algn="l"/>
              </a:tabLst>
            </a:pPr>
            <a:r>
              <a:rPr lang="en-US" sz="168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80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resources.getString(android.R.string.</a:t>
            </a:r>
            <a:r>
              <a:rPr lang="en-US" sz="1680" i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cancel</a:t>
            </a:r>
            <a:r>
              <a:rPr lang="en-US" sz="168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2CD27114-0FD7-1D47-8C7E-99D06074A8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6349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  <p:bldP spid="7" grpId="0" animBg="1"/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Simple values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Resources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034749" y="1187232"/>
            <a:ext cx="9052560" cy="5638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Simple values are stored in XML files inside </a:t>
            </a:r>
            <a:r>
              <a:rPr lang="en-US" sz="1920" b="1" dirty="0">
                <a:solidFill>
                  <a:srgbClr val="275851"/>
                </a:solidFill>
              </a:rPr>
              <a:t>/res/values</a:t>
            </a:r>
            <a:r>
              <a:rPr lang="en-US" sz="1920" dirty="0">
                <a:solidFill>
                  <a:srgbClr val="275851"/>
                </a:solidFill>
              </a:rPr>
              <a:t> folder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You can declare 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b="1" dirty="0">
                <a:solidFill>
                  <a:srgbClr val="275851"/>
                </a:solidFill>
              </a:rPr>
              <a:t>Strings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You can use the HTML tags </a:t>
            </a:r>
            <a:r>
              <a:rPr lang="en-US" sz="1920" b="1" dirty="0">
                <a:solidFill>
                  <a:srgbClr val="275851"/>
                </a:solidFill>
              </a:rPr>
              <a:t>&lt;b&gt;</a:t>
            </a:r>
            <a:r>
              <a:rPr lang="en-US" sz="1920" dirty="0">
                <a:solidFill>
                  <a:srgbClr val="275851"/>
                </a:solidFill>
              </a:rPr>
              <a:t>, </a:t>
            </a:r>
            <a:r>
              <a:rPr lang="en-US" sz="1920" b="1" dirty="0">
                <a:solidFill>
                  <a:srgbClr val="275851"/>
                </a:solidFill>
              </a:rPr>
              <a:t>&lt;</a:t>
            </a:r>
            <a:r>
              <a:rPr lang="en-US" sz="1920" b="1" dirty="0" err="1">
                <a:solidFill>
                  <a:srgbClr val="275851"/>
                </a:solidFill>
              </a:rPr>
              <a:t>i</a:t>
            </a:r>
            <a:r>
              <a:rPr lang="en-US" sz="1920" b="1" dirty="0">
                <a:solidFill>
                  <a:srgbClr val="275851"/>
                </a:solidFill>
              </a:rPr>
              <a:t>&gt; </a:t>
            </a:r>
            <a:r>
              <a:rPr lang="en-US" sz="1920" dirty="0">
                <a:solidFill>
                  <a:srgbClr val="275851"/>
                </a:solidFill>
              </a:rPr>
              <a:t>and </a:t>
            </a:r>
            <a:r>
              <a:rPr lang="en-US" sz="1920" b="1" dirty="0">
                <a:solidFill>
                  <a:srgbClr val="275851"/>
                </a:solidFill>
              </a:rPr>
              <a:t>&lt;u&gt;</a:t>
            </a: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b="1" dirty="0">
                <a:solidFill>
                  <a:srgbClr val="275851"/>
                </a:solidFill>
              </a:rPr>
              <a:t>Colors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Accept #RGB, #ARGB, #RRGGBB and #AARRGGBB format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b="1" dirty="0">
                <a:solidFill>
                  <a:srgbClr val="275851"/>
                </a:solidFill>
              </a:rPr>
              <a:t>Dimensions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In pixels (</a:t>
            </a:r>
            <a:r>
              <a:rPr lang="en-US" sz="1920" dirty="0" err="1">
                <a:solidFill>
                  <a:srgbClr val="275851"/>
                </a:solidFill>
              </a:rPr>
              <a:t>px</a:t>
            </a:r>
            <a:r>
              <a:rPr lang="en-US" sz="1920" dirty="0">
                <a:solidFill>
                  <a:srgbClr val="275851"/>
                </a:solidFill>
              </a:rPr>
              <a:t>), inches (in), millimeters (mm), points (pt), density-independent pixel (</a:t>
            </a:r>
            <a:r>
              <a:rPr lang="en-US" sz="1920" dirty="0" err="1">
                <a:solidFill>
                  <a:srgbClr val="275851"/>
                </a:solidFill>
              </a:rPr>
              <a:t>dp</a:t>
            </a:r>
            <a:r>
              <a:rPr lang="en-US" sz="1920" dirty="0">
                <a:solidFill>
                  <a:srgbClr val="275851"/>
                </a:solidFill>
              </a:rPr>
              <a:t>) or scale-independent pixel (</a:t>
            </a:r>
            <a:r>
              <a:rPr lang="en-US" sz="1920" dirty="0" err="1">
                <a:solidFill>
                  <a:srgbClr val="275851"/>
                </a:solidFill>
              </a:rPr>
              <a:t>sp</a:t>
            </a:r>
            <a:r>
              <a:rPr lang="en-US" sz="1920" dirty="0">
                <a:solidFill>
                  <a:srgbClr val="275851"/>
                </a:solidFill>
              </a:rPr>
              <a:t>)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b="1" dirty="0">
                <a:solidFill>
                  <a:srgbClr val="275851"/>
                </a:solidFill>
              </a:rPr>
              <a:t>Arrays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Of Integers or Strings.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E28A9BD8-6816-7F4B-B206-F65477E69A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510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Simple values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Resources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072640" y="914400"/>
            <a:ext cx="9052560" cy="5334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Example :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2072640" y="1447800"/>
            <a:ext cx="8171021" cy="4832717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&lt;?xml </a:t>
            </a:r>
            <a:r>
              <a:rPr lang="en-US" sz="1680" dirty="0">
                <a:solidFill>
                  <a:srgbClr val="660066"/>
                </a:solidFill>
                <a:latin typeface="Courier New"/>
                <a:cs typeface="Courier New"/>
              </a:rPr>
              <a:t>version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=</a:t>
            </a:r>
            <a:r>
              <a:rPr lang="en-US" sz="1680" dirty="0">
                <a:solidFill>
                  <a:srgbClr val="0000FF"/>
                </a:solidFill>
                <a:latin typeface="Courier New"/>
                <a:cs typeface="Courier New"/>
              </a:rPr>
              <a:t>"1.0" </a:t>
            </a:r>
            <a:r>
              <a:rPr lang="en-US" sz="1680" dirty="0">
                <a:solidFill>
                  <a:srgbClr val="660066"/>
                </a:solidFill>
                <a:latin typeface="Courier New"/>
                <a:cs typeface="Courier New"/>
              </a:rPr>
              <a:t>encoding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=</a:t>
            </a:r>
            <a:r>
              <a:rPr lang="en-US" sz="1680" dirty="0">
                <a:solidFill>
                  <a:srgbClr val="0000FF"/>
                </a:solidFill>
                <a:latin typeface="Courier New"/>
                <a:cs typeface="Courier New"/>
              </a:rPr>
              <a:t>"utf-8"</a:t>
            </a:r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?&gt;</a:t>
            </a:r>
          </a:p>
          <a:p>
            <a:r>
              <a:rPr lang="en-US" sz="1680" dirty="0">
                <a:solidFill>
                  <a:schemeClr val="accent5">
                    <a:lumMod val="50000"/>
                  </a:schemeClr>
                </a:solidFill>
                <a:latin typeface="Courier New"/>
                <a:cs typeface="Courier New"/>
              </a:rPr>
              <a:t>&lt;resources&gt;</a:t>
            </a:r>
          </a:p>
          <a:p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  </a:t>
            </a:r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&lt;color </a:t>
            </a:r>
            <a:r>
              <a:rPr lang="en-US" sz="1680" dirty="0">
                <a:solidFill>
                  <a:srgbClr val="660066"/>
                </a:solidFill>
                <a:latin typeface="Courier New"/>
                <a:cs typeface="Courier New"/>
              </a:rPr>
              <a:t>name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=</a:t>
            </a:r>
            <a:r>
              <a:rPr lang="en-US" sz="1680" dirty="0">
                <a:solidFill>
                  <a:srgbClr val="0000FF"/>
                </a:solidFill>
                <a:latin typeface="Courier New"/>
                <a:cs typeface="Courier New"/>
              </a:rPr>
              <a:t>"Cyan"</a:t>
            </a:r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&gt;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#00FFFF</a:t>
            </a:r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&lt;/color&gt;</a:t>
            </a:r>
          </a:p>
          <a:p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  </a:t>
            </a:r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&lt;string </a:t>
            </a:r>
            <a:r>
              <a:rPr lang="en-US" sz="1680" dirty="0">
                <a:solidFill>
                  <a:srgbClr val="660066"/>
                </a:solidFill>
                <a:latin typeface="Courier New"/>
                <a:cs typeface="Courier New"/>
              </a:rPr>
              <a:t>name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=</a:t>
            </a:r>
            <a:r>
              <a:rPr lang="en-US" sz="1680" dirty="0">
                <a:solidFill>
                  <a:srgbClr val="0000FF"/>
                </a:solidFill>
                <a:latin typeface="Courier New"/>
                <a:cs typeface="Courier New"/>
              </a:rPr>
              <a:t>"</a:t>
            </a:r>
            <a:r>
              <a:rPr lang="en-US" sz="1680" dirty="0" err="1">
                <a:solidFill>
                  <a:srgbClr val="0000FF"/>
                </a:solidFill>
                <a:latin typeface="Courier New"/>
                <a:cs typeface="Courier New"/>
              </a:rPr>
              <a:t>first_name</a:t>
            </a:r>
            <a:r>
              <a:rPr lang="en-US" sz="1680" dirty="0">
                <a:solidFill>
                  <a:srgbClr val="0000FF"/>
                </a:solidFill>
                <a:latin typeface="Courier New"/>
                <a:cs typeface="Courier New"/>
              </a:rPr>
              <a:t>"</a:t>
            </a:r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&gt;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Brice</a:t>
            </a:r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&lt;/string&gt;</a:t>
            </a:r>
          </a:p>
          <a:p>
            <a:endParaRPr lang="en-US" sz="1680" dirty="0">
              <a:solidFill>
                <a:srgbClr val="404040"/>
              </a:solidFill>
              <a:latin typeface="Courier New"/>
              <a:cs typeface="Courier New"/>
            </a:endParaRPr>
          </a:p>
          <a:p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  &lt;string-array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lang="en-US" sz="1680" dirty="0">
                <a:solidFill>
                  <a:srgbClr val="660066"/>
                </a:solidFill>
                <a:latin typeface="Courier New"/>
                <a:cs typeface="Courier New"/>
              </a:rPr>
              <a:t>name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=</a:t>
            </a:r>
            <a:r>
              <a:rPr lang="en-US" sz="1680" dirty="0">
                <a:solidFill>
                  <a:srgbClr val="0000FF"/>
                </a:solidFill>
                <a:latin typeface="Courier New"/>
                <a:cs typeface="Courier New"/>
              </a:rPr>
              <a:t>"</a:t>
            </a:r>
            <a:r>
              <a:rPr lang="en-US" sz="1680" dirty="0" err="1">
                <a:solidFill>
                  <a:srgbClr val="0000FF"/>
                </a:solidFill>
                <a:latin typeface="Courier New"/>
                <a:cs typeface="Courier New"/>
              </a:rPr>
              <a:t>my_array</a:t>
            </a:r>
            <a:r>
              <a:rPr lang="en-US" sz="1680" dirty="0">
                <a:solidFill>
                  <a:srgbClr val="0000FF"/>
                </a:solidFill>
                <a:latin typeface="Courier New"/>
                <a:cs typeface="Courier New"/>
              </a:rPr>
              <a:t>"</a:t>
            </a:r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&gt;</a:t>
            </a:r>
          </a:p>
          <a:p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    &lt;item&gt;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A string</a:t>
            </a:r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&lt;/item&gt;</a:t>
            </a:r>
          </a:p>
          <a:p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    &lt;item&gt;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Another String</a:t>
            </a:r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&lt;/item&gt;</a:t>
            </a:r>
          </a:p>
          <a:p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  &lt;/string-array&gt;</a:t>
            </a:r>
          </a:p>
          <a:p>
            <a:endParaRPr lang="en-US" sz="1680" dirty="0">
              <a:solidFill>
                <a:srgbClr val="404040"/>
              </a:solidFill>
              <a:latin typeface="Courier New"/>
              <a:cs typeface="Courier New"/>
            </a:endParaRPr>
          </a:p>
          <a:p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  &lt;integer-array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lang="en-US" sz="1680" dirty="0">
                <a:solidFill>
                  <a:srgbClr val="660066"/>
                </a:solidFill>
                <a:latin typeface="Courier New"/>
                <a:cs typeface="Courier New"/>
              </a:rPr>
              <a:t>name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=</a:t>
            </a:r>
            <a:r>
              <a:rPr lang="en-US" sz="1680" dirty="0">
                <a:solidFill>
                  <a:srgbClr val="0000FF"/>
                </a:solidFill>
                <a:latin typeface="Courier New"/>
                <a:cs typeface="Courier New"/>
              </a:rPr>
              <a:t>"</a:t>
            </a:r>
            <a:r>
              <a:rPr lang="en-US" sz="1680" dirty="0" err="1">
                <a:solidFill>
                  <a:srgbClr val="0000FF"/>
                </a:solidFill>
                <a:latin typeface="Courier New"/>
                <a:cs typeface="Courier New"/>
              </a:rPr>
              <a:t>my_other_array</a:t>
            </a:r>
            <a:r>
              <a:rPr lang="en-US" sz="1680" dirty="0">
                <a:solidFill>
                  <a:srgbClr val="0000FF"/>
                </a:solidFill>
                <a:latin typeface="Courier New"/>
                <a:cs typeface="Courier New"/>
              </a:rPr>
              <a:t>"</a:t>
            </a:r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&gt;</a:t>
            </a:r>
          </a:p>
          <a:p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    &lt;item&gt;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123</a:t>
            </a:r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&lt;/item&gt;</a:t>
            </a:r>
          </a:p>
          <a:p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    &lt;item&gt;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456</a:t>
            </a:r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&lt;/item&gt;</a:t>
            </a:r>
          </a:p>
          <a:p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  &lt;/integer-array&gt;</a:t>
            </a:r>
          </a:p>
          <a:p>
            <a:endParaRPr lang="en-US" sz="1680" dirty="0">
              <a:solidFill>
                <a:srgbClr val="404040"/>
              </a:solidFill>
              <a:latin typeface="Courier New"/>
              <a:cs typeface="Courier New"/>
            </a:endParaRPr>
          </a:p>
          <a:p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  &lt;</a:t>
            </a:r>
            <a:r>
              <a:rPr lang="en-US" sz="1680" dirty="0" err="1">
                <a:solidFill>
                  <a:srgbClr val="32946A"/>
                </a:solidFill>
                <a:latin typeface="Courier New"/>
                <a:cs typeface="Courier New"/>
              </a:rPr>
              <a:t>dimen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lang="en-US" sz="1680" dirty="0">
                <a:solidFill>
                  <a:srgbClr val="660066"/>
                </a:solidFill>
                <a:latin typeface="Courier New"/>
                <a:cs typeface="Courier New"/>
              </a:rPr>
              <a:t>name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=</a:t>
            </a:r>
            <a:r>
              <a:rPr lang="en-US" sz="1680" dirty="0">
                <a:solidFill>
                  <a:srgbClr val="0000FF"/>
                </a:solidFill>
                <a:latin typeface="Courier New"/>
                <a:cs typeface="Courier New"/>
              </a:rPr>
              <a:t>"</a:t>
            </a:r>
            <a:r>
              <a:rPr lang="en-US" sz="1680" dirty="0" err="1">
                <a:solidFill>
                  <a:srgbClr val="0000FF"/>
                </a:solidFill>
                <a:latin typeface="Courier New"/>
                <a:cs typeface="Courier New"/>
              </a:rPr>
              <a:t>my_dimension</a:t>
            </a:r>
            <a:r>
              <a:rPr lang="en-US" sz="1680" dirty="0">
                <a:solidFill>
                  <a:srgbClr val="0000FF"/>
                </a:solidFill>
                <a:latin typeface="Courier New"/>
                <a:cs typeface="Courier New"/>
              </a:rPr>
              <a:t>"</a:t>
            </a:r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&gt;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4dp</a:t>
            </a:r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&lt;/</a:t>
            </a:r>
            <a:r>
              <a:rPr lang="en-US" sz="1680" dirty="0" err="1">
                <a:solidFill>
                  <a:srgbClr val="32946A"/>
                </a:solidFill>
                <a:latin typeface="Courier New"/>
                <a:cs typeface="Courier New"/>
              </a:rPr>
              <a:t>dimen</a:t>
            </a:r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&gt;</a:t>
            </a:r>
          </a:p>
          <a:p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  &lt;</a:t>
            </a:r>
            <a:r>
              <a:rPr lang="en-US" sz="1680" dirty="0" err="1">
                <a:solidFill>
                  <a:srgbClr val="32946A"/>
                </a:solidFill>
                <a:latin typeface="Courier New"/>
                <a:cs typeface="Courier New"/>
              </a:rPr>
              <a:t>dimen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 </a:t>
            </a:r>
            <a:r>
              <a:rPr lang="en-US" sz="1680" dirty="0">
                <a:solidFill>
                  <a:srgbClr val="660066"/>
                </a:solidFill>
                <a:latin typeface="Courier New"/>
                <a:cs typeface="Courier New"/>
              </a:rPr>
              <a:t>name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=</a:t>
            </a:r>
            <a:r>
              <a:rPr lang="en-US" sz="1680" dirty="0">
                <a:solidFill>
                  <a:srgbClr val="0000FF"/>
                </a:solidFill>
                <a:latin typeface="Courier New"/>
                <a:cs typeface="Courier New"/>
              </a:rPr>
              <a:t>"</a:t>
            </a:r>
            <a:r>
              <a:rPr lang="en-US" sz="1680" dirty="0" err="1">
                <a:solidFill>
                  <a:srgbClr val="0000FF"/>
                </a:solidFill>
                <a:latin typeface="Courier New"/>
                <a:cs typeface="Courier New"/>
              </a:rPr>
              <a:t>text_size</a:t>
            </a:r>
            <a:r>
              <a:rPr lang="en-US" sz="1680" dirty="0">
                <a:solidFill>
                  <a:srgbClr val="0000FF"/>
                </a:solidFill>
                <a:latin typeface="Courier New"/>
                <a:cs typeface="Courier New"/>
              </a:rPr>
              <a:t>"</a:t>
            </a:r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&gt;</a:t>
            </a:r>
            <a:r>
              <a:rPr lang="en-US" sz="1680" dirty="0">
                <a:solidFill>
                  <a:srgbClr val="404040"/>
                </a:solidFill>
                <a:latin typeface="Courier New"/>
                <a:cs typeface="Courier New"/>
              </a:rPr>
              <a:t>4px</a:t>
            </a:r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&lt;/</a:t>
            </a:r>
            <a:r>
              <a:rPr lang="en-US" sz="1680" dirty="0" err="1">
                <a:solidFill>
                  <a:srgbClr val="32946A"/>
                </a:solidFill>
                <a:latin typeface="Courier New"/>
                <a:cs typeface="Courier New"/>
              </a:rPr>
              <a:t>dimen</a:t>
            </a:r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&gt;</a:t>
            </a:r>
          </a:p>
          <a:p>
            <a:r>
              <a:rPr lang="en-US" sz="1680" dirty="0">
                <a:solidFill>
                  <a:srgbClr val="32946A"/>
                </a:solidFill>
                <a:latin typeface="Courier New"/>
                <a:cs typeface="Courier New"/>
              </a:rPr>
              <a:t>&lt;/resources&gt;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E12A2C3D-C6F1-E447-AA6C-8A97E09BF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1170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Images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Resources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143000"/>
            <a:ext cx="9235440" cy="548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680" dirty="0">
                <a:solidFill>
                  <a:srgbClr val="275851"/>
                </a:solidFill>
              </a:rPr>
              <a:t>Android accept different bitmap format for resources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680" b="1" dirty="0">
                <a:solidFill>
                  <a:srgbClr val="275851"/>
                </a:solidFill>
              </a:rPr>
              <a:t>PNG </a:t>
            </a:r>
            <a:r>
              <a:rPr lang="en-US" sz="1680" dirty="0">
                <a:solidFill>
                  <a:srgbClr val="275851"/>
                </a:solidFill>
              </a:rPr>
              <a:t>(advised by the documentation)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680" b="1" dirty="0">
                <a:solidFill>
                  <a:srgbClr val="275851"/>
                </a:solidFill>
              </a:rPr>
              <a:t>JPEG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680" b="1" dirty="0">
                <a:solidFill>
                  <a:srgbClr val="275851"/>
                </a:solidFill>
              </a:rPr>
              <a:t>GIF </a:t>
            </a:r>
            <a:r>
              <a:rPr lang="en-US" sz="1680" dirty="0">
                <a:solidFill>
                  <a:srgbClr val="275851"/>
                </a:solidFill>
              </a:rPr>
              <a:t>(deprecated)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680" dirty="0">
                <a:solidFill>
                  <a:srgbClr val="275851"/>
                </a:solidFill>
              </a:rPr>
              <a:t>From Android 1.6, three folders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680" b="1" dirty="0" err="1">
                <a:solidFill>
                  <a:srgbClr val="275851"/>
                </a:solidFill>
              </a:rPr>
              <a:t>drawable-hdpi</a:t>
            </a:r>
            <a:r>
              <a:rPr lang="en-US" sz="1680" dirty="0">
                <a:solidFill>
                  <a:srgbClr val="275851"/>
                </a:solidFill>
              </a:rPr>
              <a:t> : resource for high-resolution screens (240 DPI)</a:t>
            </a:r>
            <a:endParaRPr lang="en-US" sz="1680" b="1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680" b="1" dirty="0" err="1">
                <a:solidFill>
                  <a:srgbClr val="275851"/>
                </a:solidFill>
              </a:rPr>
              <a:t>drawable-mdpi</a:t>
            </a:r>
            <a:r>
              <a:rPr lang="en-US" sz="1680" dirty="0">
                <a:solidFill>
                  <a:srgbClr val="275851"/>
                </a:solidFill>
              </a:rPr>
              <a:t> : resources for medium-resolution screens (160 DPI)</a:t>
            </a:r>
            <a:endParaRPr lang="en-US" sz="1680" b="1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680" b="1" dirty="0" err="1">
                <a:solidFill>
                  <a:srgbClr val="275851"/>
                </a:solidFill>
              </a:rPr>
              <a:t>drawable-ldpi</a:t>
            </a:r>
            <a:r>
              <a:rPr lang="en-US" sz="1680" dirty="0">
                <a:solidFill>
                  <a:srgbClr val="275851"/>
                </a:solidFill>
              </a:rPr>
              <a:t> : resources for low-resolution screens (</a:t>
            </a:r>
            <a:r>
              <a:rPr lang="cs-CZ" sz="1680" dirty="0" err="1">
                <a:solidFill>
                  <a:srgbClr val="275851"/>
                </a:solidFill>
              </a:rPr>
              <a:t>obsolete</a:t>
            </a:r>
            <a:r>
              <a:rPr lang="cs-CZ" sz="1680" dirty="0">
                <a:solidFill>
                  <a:srgbClr val="275851"/>
                </a:solidFill>
              </a:rPr>
              <a:t>)</a:t>
            </a:r>
            <a:endParaRPr lang="en-US" sz="168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680" dirty="0">
                <a:solidFill>
                  <a:srgbClr val="275851"/>
                </a:solidFill>
              </a:rPr>
              <a:t>Android 4 or 5 accept high resolution: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680" b="1" dirty="0" err="1">
                <a:solidFill>
                  <a:srgbClr val="275851"/>
                </a:solidFill>
              </a:rPr>
              <a:t>drawable-xxxhdpi</a:t>
            </a:r>
            <a:r>
              <a:rPr lang="en-US" sz="1680" dirty="0">
                <a:solidFill>
                  <a:srgbClr val="275851"/>
                </a:solidFill>
              </a:rPr>
              <a:t> : resource for very high-resolution screens (640 DPI)</a:t>
            </a:r>
            <a:endParaRPr lang="en-US" sz="1680" b="1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fr-FR" sz="1680" b="1" dirty="0">
                <a:solidFill>
                  <a:srgbClr val="275851"/>
                </a:solidFill>
              </a:rPr>
              <a:t>D</a:t>
            </a:r>
            <a:r>
              <a:rPr lang="en-US" sz="1680" b="1" dirty="0" err="1">
                <a:solidFill>
                  <a:srgbClr val="275851"/>
                </a:solidFill>
              </a:rPr>
              <a:t>rawable-xxhdpi</a:t>
            </a:r>
            <a:r>
              <a:rPr lang="en-US" sz="1680" dirty="0">
                <a:solidFill>
                  <a:srgbClr val="275851"/>
                </a:solidFill>
              </a:rPr>
              <a:t> : resources for very high-resolution screens (480 DPI)</a:t>
            </a:r>
            <a:endParaRPr lang="en-US" sz="1680" b="1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fr-FR" sz="1680" b="1" dirty="0">
                <a:solidFill>
                  <a:srgbClr val="275851"/>
                </a:solidFill>
              </a:rPr>
              <a:t>D</a:t>
            </a:r>
            <a:r>
              <a:rPr lang="en-US" sz="1680" b="1" dirty="0" err="1">
                <a:solidFill>
                  <a:srgbClr val="275851"/>
                </a:solidFill>
              </a:rPr>
              <a:t>rawable-xhdpi</a:t>
            </a:r>
            <a:r>
              <a:rPr lang="en-US" sz="1680" dirty="0">
                <a:solidFill>
                  <a:srgbClr val="275851"/>
                </a:solidFill>
              </a:rPr>
              <a:t> : resources for very high-resolution screens (320 DPI)</a:t>
            </a:r>
            <a:endParaRPr lang="en-US" sz="1680" b="1" dirty="0">
              <a:solidFill>
                <a:srgbClr val="275851"/>
              </a:solidFill>
            </a:endParaRPr>
          </a:p>
          <a:p>
            <a:pPr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68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Logo Hesias">
            <a:extLst>
              <a:ext uri="{FF2B5EF4-FFF2-40B4-BE49-F238E27FC236}">
                <a16:creationId xmlns:a16="http://schemas.microsoft.com/office/drawing/2014/main" id="{C815F434-B25C-FE46-B922-AC49F7B818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2636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Localizing 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Resources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143000"/>
            <a:ext cx="9235440" cy="548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Not all Android users can or wish to use English!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Resource structure makes localization process easy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Resource folder names may be extended with language and region codes</a:t>
            </a:r>
          </a:p>
          <a:p>
            <a:pPr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Language code is defined by a two-letter ISO 639 code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Region code is two-letter ISO 3166-1-alpha-2 preceded by an r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Default strings resources are defined in </a:t>
            </a:r>
            <a:r>
              <a:rPr lang="en-US" sz="1920" dirty="0" err="1">
                <a:solidFill>
                  <a:srgbClr val="275851"/>
                </a:solidFill>
              </a:rPr>
              <a:t>strings.xml</a:t>
            </a:r>
            <a:r>
              <a:rPr lang="en-US" sz="1920" dirty="0">
                <a:solidFill>
                  <a:srgbClr val="275851"/>
                </a:solidFill>
              </a:rPr>
              <a:t> 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Located in res/values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To support multiple languages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Define strings for each language in a separate </a:t>
            </a:r>
            <a:r>
              <a:rPr lang="en-US" sz="1920" dirty="0" err="1">
                <a:solidFill>
                  <a:srgbClr val="275851"/>
                </a:solidFill>
              </a:rPr>
              <a:t>strings.xml</a:t>
            </a:r>
            <a:r>
              <a:rPr lang="en-US" sz="1920" dirty="0">
                <a:solidFill>
                  <a:srgbClr val="275851"/>
                </a:solidFill>
              </a:rPr>
              <a:t> file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In a folder that identifies the locale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255520" y="2478494"/>
            <a:ext cx="8686800" cy="51593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pPr marL="409576" indent="-409576">
              <a:spcBef>
                <a:spcPts val="540"/>
              </a:spcBef>
              <a:spcAft>
                <a:spcPts val="90"/>
              </a:spcAft>
              <a:buClr>
                <a:srgbClr val="777777"/>
              </a:buClr>
              <a:tabLst>
                <a:tab pos="409576" algn="l"/>
                <a:tab pos="1506856" algn="l"/>
                <a:tab pos="2604136" algn="l"/>
                <a:tab pos="3701416" algn="l"/>
                <a:tab pos="4798696" algn="l"/>
                <a:tab pos="5895976" algn="l"/>
                <a:tab pos="6993256" algn="l"/>
                <a:tab pos="8090536" algn="l"/>
                <a:tab pos="9187816" algn="l"/>
                <a:tab pos="10285096" algn="l"/>
                <a:tab pos="11382376" algn="l"/>
                <a:tab pos="12479656" algn="l"/>
              </a:tabLst>
            </a:pPr>
            <a:r>
              <a:rPr lang="en-US" sz="2160" dirty="0">
                <a:latin typeface="Courier New" pitchFamily="49" charset="0"/>
                <a:cs typeface="Courier New" pitchFamily="49" charset="0"/>
              </a:rPr>
              <a:t>Res/</a:t>
            </a:r>
            <a:r>
              <a:rPr lang="en-US" sz="2160" dirty="0" err="1">
                <a:latin typeface="Courier New" pitchFamily="49" charset="0"/>
                <a:cs typeface="Courier New" pitchFamily="49" charset="0"/>
              </a:rPr>
              <a:t>resourceType</a:t>
            </a:r>
            <a:r>
              <a:rPr lang="en-US" sz="2160" dirty="0">
                <a:latin typeface="Courier New" pitchFamily="49" charset="0"/>
                <a:cs typeface="Courier New" pitchFamily="49" charset="0"/>
              </a:rPr>
              <a:t>-[language code]-[region code]</a:t>
            </a:r>
          </a:p>
          <a:p>
            <a:pPr marL="409576" indent="-409576">
              <a:spcBef>
                <a:spcPts val="540"/>
              </a:spcBef>
              <a:spcAft>
                <a:spcPts val="90"/>
              </a:spcAft>
              <a:buClr>
                <a:srgbClr val="777777"/>
              </a:buClr>
              <a:tabLst>
                <a:tab pos="409576" algn="l"/>
                <a:tab pos="1506856" algn="l"/>
                <a:tab pos="2604136" algn="l"/>
                <a:tab pos="3701416" algn="l"/>
                <a:tab pos="4798696" algn="l"/>
                <a:tab pos="5895976" algn="l"/>
                <a:tab pos="6993256" algn="l"/>
                <a:tab pos="8090536" algn="l"/>
                <a:tab pos="9187816" algn="l"/>
                <a:tab pos="10285096" algn="l"/>
                <a:tab pos="11382376" algn="l"/>
                <a:tab pos="12479656" algn="l"/>
              </a:tabLst>
            </a:pPr>
            <a:endParaRPr lang="en-US" sz="216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B548954A-0D07-C94F-9A56-0B905821CD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2869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Localizing 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Resources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143000"/>
            <a:ext cx="9235440" cy="548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Example for French and Canada: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192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When searching for strings in the resource file, the search order is</a:t>
            </a:r>
          </a:p>
          <a:p>
            <a:pPr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1 - Match language and region</a:t>
            </a:r>
          </a:p>
          <a:p>
            <a:pPr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2 - Match language</a:t>
            </a:r>
          </a:p>
          <a:p>
            <a:pPr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1920" dirty="0">
                <a:solidFill>
                  <a:srgbClr val="275851"/>
                </a:solidFill>
              </a:rPr>
              <a:t>3 - Use the default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Espace réservé du contenu 4"/>
          <p:cNvGraphicFramePr>
            <a:graphicFrameLocks/>
          </p:cNvGraphicFramePr>
          <p:nvPr/>
        </p:nvGraphicFramePr>
        <p:xfrm>
          <a:off x="2997453" y="1614398"/>
          <a:ext cx="6295702" cy="1779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54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0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4954">
                <a:tc>
                  <a:txBody>
                    <a:bodyPr/>
                    <a:lstStyle/>
                    <a:p>
                      <a:r>
                        <a:rPr lang="fr-FR" sz="2200" dirty="0"/>
                        <a:t>Locale</a:t>
                      </a:r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200" dirty="0" err="1"/>
                        <a:t>Path</a:t>
                      </a:r>
                      <a:endParaRPr lang="fr-FR" sz="2200" dirty="0"/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954">
                <a:tc>
                  <a:txBody>
                    <a:bodyPr/>
                    <a:lstStyle/>
                    <a:p>
                      <a:r>
                        <a:rPr lang="fr-FR" sz="2200" b="1" dirty="0"/>
                        <a:t>Default</a:t>
                      </a:r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dirty="0" err="1"/>
                        <a:t>Res</a:t>
                      </a:r>
                      <a:r>
                        <a:rPr lang="fr-FR" sz="2200" dirty="0"/>
                        <a:t>/values/</a:t>
                      </a:r>
                      <a:r>
                        <a:rPr lang="fr-FR" sz="2200" dirty="0" err="1"/>
                        <a:t>strings.xml</a:t>
                      </a:r>
                      <a:endParaRPr lang="fr-FR" sz="2200" dirty="0"/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954">
                <a:tc>
                  <a:txBody>
                    <a:bodyPr/>
                    <a:lstStyle/>
                    <a:p>
                      <a:r>
                        <a:rPr lang="fr-FR" sz="2200" b="1" dirty="0"/>
                        <a:t>French</a:t>
                      </a:r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r>
                        <a:rPr lang="fr-FR" sz="2200" dirty="0" err="1"/>
                        <a:t>Res</a:t>
                      </a:r>
                      <a:r>
                        <a:rPr lang="fr-FR" sz="2200" dirty="0"/>
                        <a:t>/values-</a:t>
                      </a:r>
                      <a:r>
                        <a:rPr lang="fr-FR" sz="2200" dirty="0" err="1"/>
                        <a:t>fr</a:t>
                      </a:r>
                      <a:r>
                        <a:rPr lang="fr-FR" sz="2200" dirty="0"/>
                        <a:t>/</a:t>
                      </a:r>
                      <a:r>
                        <a:rPr lang="fr-FR" sz="2200" dirty="0" err="1"/>
                        <a:t>strings.xml</a:t>
                      </a:r>
                      <a:endParaRPr lang="fr-FR" sz="2200" dirty="0"/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954">
                <a:tc>
                  <a:txBody>
                    <a:bodyPr/>
                    <a:lstStyle/>
                    <a:p>
                      <a:r>
                        <a:rPr lang="fr-FR" sz="2200" b="1" dirty="0"/>
                        <a:t>French</a:t>
                      </a:r>
                      <a:r>
                        <a:rPr lang="fr-FR" sz="2200" b="1" baseline="0" dirty="0"/>
                        <a:t> in Canada</a:t>
                      </a:r>
                      <a:endParaRPr lang="fr-FR" sz="2200" b="1" dirty="0"/>
                    </a:p>
                  </a:txBody>
                  <a:tcPr marL="109728" marR="109728" marT="54857" marB="54857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dirty="0" err="1"/>
                        <a:t>Res</a:t>
                      </a:r>
                      <a:r>
                        <a:rPr lang="fr-FR" sz="2200" dirty="0"/>
                        <a:t>/values-</a:t>
                      </a:r>
                      <a:r>
                        <a:rPr lang="fr-FR" sz="2200" dirty="0" err="1"/>
                        <a:t>fr</a:t>
                      </a:r>
                      <a:r>
                        <a:rPr lang="fr-FR" sz="2200" dirty="0"/>
                        <a:t>-</a:t>
                      </a:r>
                      <a:r>
                        <a:rPr lang="fr-FR" sz="2200" dirty="0" err="1"/>
                        <a:t>rCA</a:t>
                      </a:r>
                      <a:r>
                        <a:rPr lang="fr-FR" sz="2200" dirty="0"/>
                        <a:t>/</a:t>
                      </a:r>
                      <a:r>
                        <a:rPr lang="fr-FR" sz="2200" dirty="0" err="1"/>
                        <a:t>strings.xml</a:t>
                      </a:r>
                      <a:endParaRPr lang="fr-FR" sz="2200" dirty="0"/>
                    </a:p>
                  </a:txBody>
                  <a:tcPr marL="109728" marR="109728" marT="54857" marB="5485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58F4EA6E-35B0-E643-B12C-DD8404557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3242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3" name="Image 2" descr="Logo Hesias">
            <a:extLst>
              <a:ext uri="{FF2B5EF4-FFF2-40B4-BE49-F238E27FC236}">
                <a16:creationId xmlns:a16="http://schemas.microsoft.com/office/drawing/2014/main" id="{EB588DA2-71A6-8541-8670-310B5F265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D539DD12-B825-BA41-8F5F-9889D060D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0F01A462-A47B-0744-B843-EDD30ADEFE34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469305698"/>
      </p:ext>
    </p:extLst>
  </p:cSld>
  <p:clrMapOvr>
    <a:masterClrMapping/>
  </p:clrMapOvr>
  <p:transition spd="slow">
    <p:wip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Exercise (1/3)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11480" indent="-4114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Create a new Android Project named </a:t>
            </a:r>
            <a:r>
              <a:rPr lang="en-US" sz="2400" kern="0" dirty="0" err="1">
                <a:solidFill>
                  <a:srgbClr val="275851"/>
                </a:solidFill>
                <a:latin typeface="Arial"/>
              </a:rPr>
              <a:t>GeekQuote</a:t>
            </a:r>
            <a:r>
              <a:rPr lang="en-US" sz="2400" kern="0" dirty="0">
                <a:solidFill>
                  <a:srgbClr val="275851"/>
                </a:solidFill>
                <a:latin typeface="Arial"/>
              </a:rPr>
              <a:t> with :</a:t>
            </a:r>
          </a:p>
          <a:p>
            <a:pPr marL="960120" lvl="1" indent="-4114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000" kern="0" dirty="0">
                <a:solidFill>
                  <a:srgbClr val="275851"/>
                </a:solidFill>
                <a:latin typeface="Arial"/>
              </a:rPr>
              <a:t>Application name : “Geek Quote”</a:t>
            </a:r>
          </a:p>
          <a:p>
            <a:pPr marL="960120" lvl="1" indent="-4114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000" kern="0" dirty="0">
                <a:solidFill>
                  <a:srgbClr val="275851"/>
                </a:solidFill>
                <a:latin typeface="Arial"/>
              </a:rPr>
              <a:t>Package name : “</a:t>
            </a:r>
            <a:r>
              <a:rPr lang="en-US" sz="2000" kern="0" dirty="0" err="1">
                <a:solidFill>
                  <a:srgbClr val="275851"/>
                </a:solidFill>
                <a:latin typeface="Arial"/>
              </a:rPr>
              <a:t>com.hesias.geekquote</a:t>
            </a:r>
            <a:r>
              <a:rPr lang="en-US" sz="2000" kern="0" dirty="0">
                <a:solidFill>
                  <a:srgbClr val="275851"/>
                </a:solidFill>
                <a:latin typeface="Arial"/>
              </a:rPr>
              <a:t>”</a:t>
            </a:r>
          </a:p>
          <a:p>
            <a:pPr marL="960120" lvl="1" indent="-4114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000" kern="0" dirty="0">
                <a:solidFill>
                  <a:srgbClr val="275851"/>
                </a:solidFill>
                <a:latin typeface="Arial"/>
              </a:rPr>
              <a:t>Activity name : “</a:t>
            </a:r>
            <a:r>
              <a:rPr lang="en-US" sz="2000" kern="0" dirty="0" err="1">
                <a:solidFill>
                  <a:srgbClr val="275851"/>
                </a:solidFill>
                <a:latin typeface="Arial"/>
              </a:rPr>
              <a:t>QuoteListActivity</a:t>
            </a:r>
            <a:r>
              <a:rPr lang="en-US" sz="2000" kern="0" dirty="0">
                <a:solidFill>
                  <a:srgbClr val="275851"/>
                </a:solidFill>
                <a:latin typeface="Arial"/>
              </a:rPr>
              <a:t>”</a:t>
            </a:r>
          </a:p>
          <a:p>
            <a:pPr marL="411480" indent="-4114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Create a package “</a:t>
            </a:r>
            <a:r>
              <a:rPr lang="en-US" sz="2400" kern="0" dirty="0" err="1">
                <a:solidFill>
                  <a:srgbClr val="275851"/>
                </a:solidFill>
                <a:latin typeface="Arial"/>
              </a:rPr>
              <a:t>com.hesias.geekquote.models</a:t>
            </a:r>
            <a:r>
              <a:rPr lang="en-US" sz="2400" kern="0" dirty="0">
                <a:solidFill>
                  <a:srgbClr val="275851"/>
                </a:solidFill>
                <a:latin typeface="Arial"/>
              </a:rPr>
              <a:t>”</a:t>
            </a:r>
          </a:p>
          <a:p>
            <a:pPr marL="411480" indent="-4114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Create a JavaBean class named Quote inside it with :</a:t>
            </a:r>
          </a:p>
          <a:p>
            <a:pPr marL="960120" lvl="1" indent="-4114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000" kern="0" dirty="0">
                <a:solidFill>
                  <a:srgbClr val="275851"/>
                </a:solidFill>
                <a:latin typeface="Arial"/>
              </a:rPr>
              <a:t>A string field named </a:t>
            </a:r>
            <a:r>
              <a:rPr lang="en-US" sz="2000" kern="0" dirty="0" err="1">
                <a:solidFill>
                  <a:srgbClr val="275851"/>
                </a:solidFill>
                <a:latin typeface="Arial"/>
              </a:rPr>
              <a:t>strQuote</a:t>
            </a:r>
            <a:endParaRPr lang="en-US" sz="2000" kern="0" dirty="0">
              <a:solidFill>
                <a:srgbClr val="275851"/>
              </a:solidFill>
              <a:latin typeface="Arial"/>
            </a:endParaRPr>
          </a:p>
          <a:p>
            <a:pPr marL="960120" lvl="1" indent="-4114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000" kern="0" dirty="0">
                <a:solidFill>
                  <a:srgbClr val="275851"/>
                </a:solidFill>
                <a:latin typeface="Arial"/>
              </a:rPr>
              <a:t>An </a:t>
            </a:r>
            <a:r>
              <a:rPr lang="en-US" sz="2000" kern="0" dirty="0" err="1">
                <a:solidFill>
                  <a:srgbClr val="275851"/>
                </a:solidFill>
                <a:latin typeface="Arial"/>
              </a:rPr>
              <a:t>int</a:t>
            </a:r>
            <a:r>
              <a:rPr lang="en-US" sz="2000" kern="0" dirty="0">
                <a:solidFill>
                  <a:srgbClr val="275851"/>
                </a:solidFill>
                <a:latin typeface="Arial"/>
              </a:rPr>
              <a:t> field named rating</a:t>
            </a:r>
          </a:p>
          <a:p>
            <a:pPr marL="960120" lvl="1" indent="-4114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000" kern="0" dirty="0">
                <a:solidFill>
                  <a:srgbClr val="275851"/>
                </a:solidFill>
                <a:latin typeface="Arial"/>
              </a:rPr>
              <a:t>A date field named </a:t>
            </a:r>
            <a:r>
              <a:rPr lang="en-US" sz="2000" kern="0" dirty="0" err="1">
                <a:solidFill>
                  <a:srgbClr val="275851"/>
                </a:solidFill>
                <a:latin typeface="Arial"/>
              </a:rPr>
              <a:t>creationDate</a:t>
            </a:r>
            <a:endParaRPr lang="en-US" sz="2000" kern="0" dirty="0">
              <a:solidFill>
                <a:srgbClr val="275851"/>
              </a:solidFill>
              <a:latin typeface="Arial"/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Resources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DE8D2295-B8A4-1640-9E39-4CD77EF1DE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8824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Exercise (2/3)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Define an </a:t>
            </a:r>
            <a:r>
              <a:rPr lang="en-US" sz="2640" kern="0" dirty="0" err="1">
                <a:solidFill>
                  <a:srgbClr val="275851"/>
                </a:solidFill>
                <a:latin typeface="Arial"/>
              </a:rPr>
              <a:t>ArrayList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 field in your activity :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It will contain all our quote objects</a:t>
            </a:r>
            <a:endParaRPr lang="en-US" sz="2640" kern="0" dirty="0">
              <a:solidFill>
                <a:srgbClr val="275851"/>
              </a:solidFill>
              <a:latin typeface="Arial"/>
            </a:endParaRPr>
          </a:p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Add a String Array inside your </a:t>
            </a:r>
            <a:r>
              <a:rPr lang="en-US" sz="2640" b="1" kern="0" dirty="0" err="1">
                <a:solidFill>
                  <a:srgbClr val="275851"/>
                </a:solidFill>
                <a:latin typeface="Arial"/>
              </a:rPr>
              <a:t>strings.xml</a:t>
            </a:r>
            <a:r>
              <a:rPr lang="en-US" sz="2640" b="1" kern="0" dirty="0">
                <a:solidFill>
                  <a:srgbClr val="275851"/>
                </a:solidFill>
                <a:latin typeface="Arial"/>
              </a:rPr>
              <a:t> 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resource file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Set a few quotes that we’ll use to initialize our list</a:t>
            </a:r>
            <a:endParaRPr lang="en-US" sz="2640" kern="0" dirty="0">
              <a:solidFill>
                <a:srgbClr val="275851"/>
              </a:solidFill>
              <a:latin typeface="Arial"/>
            </a:endParaRPr>
          </a:p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Create a method in your activity class :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b="1" kern="0" dirty="0">
                <a:solidFill>
                  <a:srgbClr val="275851"/>
                </a:solidFill>
                <a:latin typeface="Arial"/>
              </a:rPr>
              <a:t>void </a:t>
            </a:r>
            <a:r>
              <a:rPr lang="en-US" sz="2640" b="1" kern="0" dirty="0" err="1">
                <a:solidFill>
                  <a:srgbClr val="275851"/>
                </a:solidFill>
                <a:latin typeface="Arial"/>
              </a:rPr>
              <a:t>addQuote</a:t>
            </a:r>
            <a:r>
              <a:rPr lang="en-US" sz="2640" b="1" kern="0" dirty="0">
                <a:solidFill>
                  <a:srgbClr val="275851"/>
                </a:solidFill>
                <a:latin typeface="Arial"/>
              </a:rPr>
              <a:t>(String </a:t>
            </a:r>
            <a:r>
              <a:rPr lang="en-US" sz="2640" b="1" kern="0" dirty="0" err="1">
                <a:solidFill>
                  <a:srgbClr val="275851"/>
                </a:solidFill>
                <a:latin typeface="Arial"/>
              </a:rPr>
              <a:t>strQuote</a:t>
            </a:r>
            <a:r>
              <a:rPr lang="en-US" sz="2640" b="1" kern="0" dirty="0">
                <a:solidFill>
                  <a:srgbClr val="275851"/>
                </a:solidFill>
                <a:latin typeface="Arial"/>
              </a:rPr>
              <a:t>)</a:t>
            </a:r>
          </a:p>
          <a:p>
            <a:pPr marL="1508760" lvl="2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It must convert the string received in parameter to Quote object and add it to your </a:t>
            </a:r>
            <a:r>
              <a:rPr lang="en-US" sz="2400" kern="0" dirty="0" err="1">
                <a:solidFill>
                  <a:srgbClr val="275851"/>
                </a:solidFill>
                <a:latin typeface="Arial"/>
              </a:rPr>
              <a:t>ArrayList</a:t>
            </a:r>
            <a:endParaRPr lang="en-US" sz="2400" kern="0" dirty="0">
              <a:solidFill>
                <a:srgbClr val="275851"/>
              </a:solidFill>
              <a:latin typeface="Arial"/>
            </a:endParaRPr>
          </a:p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endParaRPr lang="en-US" sz="2640" kern="0" dirty="0">
              <a:solidFill>
                <a:srgbClr val="275851"/>
              </a:solidFill>
              <a:latin typeface="Arial"/>
            </a:endParaRP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Resources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00797FA9-A769-0A45-9015-5B8CFE6BC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7262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Exercise (3/3)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863092" y="1219200"/>
            <a:ext cx="9353550" cy="464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In </a:t>
            </a:r>
            <a:r>
              <a:rPr lang="en-US" sz="2640" b="1" kern="0" dirty="0" err="1">
                <a:solidFill>
                  <a:srgbClr val="275851"/>
                </a:solidFill>
                <a:latin typeface="Arial"/>
              </a:rPr>
              <a:t>onCreate</a:t>
            </a:r>
            <a:r>
              <a:rPr lang="en-US" sz="2640" b="1" kern="0" dirty="0">
                <a:solidFill>
                  <a:srgbClr val="275851"/>
                </a:solidFill>
                <a:latin typeface="Arial"/>
              </a:rPr>
              <a:t>(…) </a:t>
            </a:r>
            <a:r>
              <a:rPr lang="en-US" sz="2640" kern="0" dirty="0">
                <a:solidFill>
                  <a:srgbClr val="275851"/>
                </a:solidFill>
                <a:latin typeface="Arial"/>
              </a:rPr>
              <a:t>method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Retrieve your string array resource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Convert its content to Quote object and add them to your list</a:t>
            </a:r>
          </a:p>
          <a:p>
            <a:pPr marL="1508760" lvl="2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Use the </a:t>
            </a:r>
            <a:r>
              <a:rPr lang="en-US" sz="2400" b="1" kern="0" dirty="0" err="1">
                <a:solidFill>
                  <a:srgbClr val="275851"/>
                </a:solidFill>
                <a:latin typeface="Arial"/>
              </a:rPr>
              <a:t>addQuote</a:t>
            </a:r>
            <a:r>
              <a:rPr lang="en-US" sz="2400" b="1" kern="0" dirty="0">
                <a:solidFill>
                  <a:srgbClr val="275851"/>
                </a:solidFill>
                <a:latin typeface="Arial"/>
              </a:rPr>
              <a:t>(…) </a:t>
            </a:r>
            <a:r>
              <a:rPr lang="en-US" sz="2400" kern="0" dirty="0">
                <a:solidFill>
                  <a:srgbClr val="275851"/>
                </a:solidFill>
                <a:latin typeface="Arial"/>
              </a:rPr>
              <a:t>method to do that</a:t>
            </a:r>
          </a:p>
          <a:p>
            <a:pPr marL="411480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640" kern="0" dirty="0">
                <a:solidFill>
                  <a:srgbClr val="275851"/>
                </a:solidFill>
                <a:latin typeface="Arial"/>
              </a:rPr>
              <a:t>To see if it works you can use :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The Debugger to explore your field content</a:t>
            </a: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Loggers to display it in the </a:t>
            </a:r>
            <a:r>
              <a:rPr lang="en-US" sz="2400" kern="0" dirty="0" err="1">
                <a:solidFill>
                  <a:srgbClr val="275851"/>
                </a:solidFill>
                <a:latin typeface="Arial"/>
              </a:rPr>
              <a:t>LogCat</a:t>
            </a:r>
            <a:endParaRPr lang="en-US" sz="2400" kern="0" dirty="0">
              <a:solidFill>
                <a:srgbClr val="275851"/>
              </a:solidFill>
              <a:latin typeface="Arial"/>
            </a:endParaRPr>
          </a:p>
          <a:p>
            <a:pPr marL="960120" lvl="1" indent="-411480" defTabSz="1097280">
              <a:spcBef>
                <a:spcPct val="20000"/>
              </a:spcBef>
              <a:spcAft>
                <a:spcPct val="30000"/>
              </a:spcAft>
              <a:buClr>
                <a:srgbClr val="777777"/>
              </a:buClr>
              <a:buFont typeface="Wingdings" pitchFamily="2" charset="2"/>
              <a:buChar char="n"/>
              <a:defRPr/>
            </a:pPr>
            <a:r>
              <a:rPr lang="en-US" sz="2400" kern="0" dirty="0">
                <a:solidFill>
                  <a:srgbClr val="275851"/>
                </a:solidFill>
                <a:latin typeface="Arial"/>
              </a:rPr>
              <a:t>Toast class to display it to the screen as a notification popup</a:t>
            </a: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2364106" y="923926"/>
            <a:ext cx="22098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160">
              <a:solidFill>
                <a:srgbClr val="275851"/>
              </a:solidFill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Resources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448BC764-57DD-5644-A918-D0E16CFD12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0928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6" y="3277544"/>
            <a:ext cx="9326880" cy="1362074"/>
          </a:xfrm>
        </p:spPr>
        <p:txBody>
          <a:bodyPr/>
          <a:lstStyle/>
          <a:p>
            <a:pPr>
              <a:defRPr/>
            </a:pPr>
            <a:r>
              <a:rPr lang="fr-FR" dirty="0">
                <a:solidFill>
                  <a:srgbClr val="275851"/>
                </a:solidFill>
              </a:rPr>
              <a:t>User interfaces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6376" y="2907030"/>
            <a:ext cx="9326880" cy="1499236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</a:t>
            </a:r>
            <a:r>
              <a:rPr lang="fr-FR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 </a:t>
            </a: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Development</a:t>
            </a:r>
            <a:endParaRPr lang="fr-FR" dirty="0">
              <a:solidFill>
                <a:srgbClr val="275851"/>
              </a:solidFill>
              <a:latin typeface="Myriad Pro"/>
              <a:ea typeface="MS PGothic" charset="0"/>
              <a:cs typeface="Myriad Pro"/>
            </a:endParaRPr>
          </a:p>
        </p:txBody>
      </p:sp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7315B189-42B7-6C46-BAD4-3CDF30078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904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Presentation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User</a:t>
            </a:r>
            <a:r>
              <a:rPr lang="en-US" sz="2160" b="1" dirty="0">
                <a:solidFill>
                  <a:srgbClr val="275851"/>
                </a:solidFill>
              </a:rPr>
              <a:t> </a:t>
            </a:r>
            <a:r>
              <a:rPr lang="en-US" sz="2160" dirty="0">
                <a:solidFill>
                  <a:srgbClr val="275851"/>
                </a:solidFill>
                <a:latin typeface="+mj-lt"/>
              </a:rPr>
              <a:t>Interfaces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143000"/>
            <a:ext cx="9235440" cy="548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 user interface is a set of graphical components like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Button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Text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Form field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Component composed of other components…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This components are called </a:t>
            </a:r>
            <a:r>
              <a:rPr lang="en-US" sz="2640" b="1" dirty="0">
                <a:solidFill>
                  <a:srgbClr val="275851"/>
                </a:solidFill>
              </a:rPr>
              <a:t>Views</a:t>
            </a: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The last one is a special view 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     called </a:t>
            </a:r>
            <a:r>
              <a:rPr lang="en-US" sz="2640" b="1" dirty="0" err="1">
                <a:solidFill>
                  <a:srgbClr val="275851"/>
                </a:solidFill>
              </a:rPr>
              <a:t>ViewGroup</a:t>
            </a: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1966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27520" y="3774639"/>
            <a:ext cx="4754880" cy="26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CD385C2D-466D-BA49-AD1F-9105756549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0801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Presentation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User Interfaces</a:t>
            </a:r>
          </a:p>
        </p:txBody>
      </p:sp>
      <p:grpSp>
        <p:nvGrpSpPr>
          <p:cNvPr id="2" name="Grouper 1"/>
          <p:cNvGrpSpPr/>
          <p:nvPr/>
        </p:nvGrpSpPr>
        <p:grpSpPr>
          <a:xfrm>
            <a:off x="2164080" y="1068413"/>
            <a:ext cx="4363968" cy="5210490"/>
            <a:chOff x="1295400" y="890414"/>
            <a:chExt cx="3733800" cy="456917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5400" y="890414"/>
              <a:ext cx="3733800" cy="4569170"/>
            </a:xfrm>
            <a:prstGeom prst="rect">
              <a:avLst/>
            </a:prstGeom>
          </p:spPr>
        </p:pic>
        <p:sp>
          <p:nvSpPr>
            <p:cNvPr id="8" name="Frame 7"/>
            <p:cNvSpPr/>
            <p:nvPr/>
          </p:nvSpPr>
          <p:spPr bwMode="auto">
            <a:xfrm>
              <a:off x="1371600" y="1397000"/>
              <a:ext cx="3581400" cy="4000500"/>
            </a:xfrm>
            <a:prstGeom prst="frame">
              <a:avLst>
                <a:gd name="adj1" fmla="val 1368"/>
              </a:avLst>
            </a:prstGeom>
            <a:solidFill>
              <a:srgbClr val="3366FF"/>
            </a:solidFill>
            <a:ln w="9525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</a:bodyPr>
            <a:lstStyle/>
            <a:p>
              <a:pPr defTabSz="54864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4D4D4D"/>
                </a:buClr>
                <a:buSzPct val="100000"/>
              </a:pPr>
              <a:endParaRPr lang="en-US" sz="2160">
                <a:solidFill>
                  <a:schemeClr val="bg1"/>
                </a:solidFill>
                <a:latin typeface="Arial" charset="0"/>
                <a:cs typeface="DejaVu Sans" charset="0"/>
              </a:endParaRPr>
            </a:p>
          </p:txBody>
        </p:sp>
        <p:sp>
          <p:nvSpPr>
            <p:cNvPr id="10" name="Frame 9"/>
            <p:cNvSpPr/>
            <p:nvPr/>
          </p:nvSpPr>
          <p:spPr bwMode="auto">
            <a:xfrm>
              <a:off x="1447800" y="1524000"/>
              <a:ext cx="3429000" cy="571500"/>
            </a:xfrm>
            <a:prstGeom prst="frame">
              <a:avLst>
                <a:gd name="adj1" fmla="val 9652"/>
              </a:avLst>
            </a:prstGeom>
            <a:solidFill>
              <a:srgbClr val="33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</a:bodyPr>
            <a:lstStyle/>
            <a:p>
              <a:pPr defTabSz="54864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4D4D4D"/>
                </a:buClr>
                <a:buSzPct val="100000"/>
              </a:pPr>
              <a:endParaRPr lang="en-US" sz="2160">
                <a:solidFill>
                  <a:schemeClr val="bg1"/>
                </a:solidFill>
                <a:latin typeface="Arial" charset="0"/>
                <a:cs typeface="DejaVu Sans" charset="0"/>
              </a:endParaRPr>
            </a:p>
          </p:txBody>
        </p:sp>
        <p:sp>
          <p:nvSpPr>
            <p:cNvPr id="11" name="Frame 10"/>
            <p:cNvSpPr/>
            <p:nvPr/>
          </p:nvSpPr>
          <p:spPr bwMode="auto">
            <a:xfrm>
              <a:off x="1447800" y="2159000"/>
              <a:ext cx="3429000" cy="571500"/>
            </a:xfrm>
            <a:prstGeom prst="frame">
              <a:avLst>
                <a:gd name="adj1" fmla="val 9652"/>
              </a:avLst>
            </a:prstGeom>
            <a:solidFill>
              <a:srgbClr val="33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</a:bodyPr>
            <a:lstStyle/>
            <a:p>
              <a:pPr defTabSz="54864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4D4D4D"/>
                </a:buClr>
                <a:buSzPct val="100000"/>
              </a:pPr>
              <a:endParaRPr lang="en-US" sz="2160">
                <a:solidFill>
                  <a:schemeClr val="bg1"/>
                </a:solidFill>
                <a:latin typeface="Arial" charset="0"/>
                <a:cs typeface="DejaVu Sans" charset="0"/>
              </a:endParaRPr>
            </a:p>
          </p:txBody>
        </p:sp>
        <p:sp>
          <p:nvSpPr>
            <p:cNvPr id="12" name="Frame 11"/>
            <p:cNvSpPr/>
            <p:nvPr/>
          </p:nvSpPr>
          <p:spPr bwMode="auto">
            <a:xfrm>
              <a:off x="1447800" y="2794000"/>
              <a:ext cx="3429000" cy="571500"/>
            </a:xfrm>
            <a:prstGeom prst="frame">
              <a:avLst>
                <a:gd name="adj1" fmla="val 9652"/>
              </a:avLst>
            </a:prstGeom>
            <a:solidFill>
              <a:srgbClr val="3366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</a:bodyPr>
            <a:lstStyle/>
            <a:p>
              <a:pPr defTabSz="54864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4D4D4D"/>
                </a:buClr>
                <a:buSzPct val="100000"/>
              </a:pPr>
              <a:endParaRPr lang="en-US" sz="2160">
                <a:solidFill>
                  <a:schemeClr val="bg1"/>
                </a:solidFill>
                <a:latin typeface="Arial" charset="0"/>
                <a:cs typeface="DejaVu Sans" charset="0"/>
              </a:endParaRPr>
            </a:p>
          </p:txBody>
        </p:sp>
        <p:sp>
          <p:nvSpPr>
            <p:cNvPr id="13" name="Frame 12"/>
            <p:cNvSpPr/>
            <p:nvPr/>
          </p:nvSpPr>
          <p:spPr bwMode="auto">
            <a:xfrm>
              <a:off x="1524000" y="1651000"/>
              <a:ext cx="838200" cy="381000"/>
            </a:xfrm>
            <a:prstGeom prst="frame">
              <a:avLst>
                <a:gd name="adj1" fmla="val 9652"/>
              </a:avLst>
            </a:prstGeom>
            <a:solidFill>
              <a:srgbClr val="00F2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</a:bodyPr>
            <a:lstStyle/>
            <a:p>
              <a:pPr defTabSz="54864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4D4D4D"/>
                </a:buClr>
                <a:buSzPct val="100000"/>
              </a:pPr>
              <a:endParaRPr lang="en-US" sz="2160">
                <a:solidFill>
                  <a:schemeClr val="bg1"/>
                </a:solidFill>
                <a:latin typeface="Arial" charset="0"/>
                <a:cs typeface="DejaVu Sans" charset="0"/>
              </a:endParaRPr>
            </a:p>
          </p:txBody>
        </p:sp>
        <p:sp>
          <p:nvSpPr>
            <p:cNvPr id="14" name="Frame 13"/>
            <p:cNvSpPr/>
            <p:nvPr/>
          </p:nvSpPr>
          <p:spPr bwMode="auto">
            <a:xfrm>
              <a:off x="1524000" y="2286000"/>
              <a:ext cx="838200" cy="381000"/>
            </a:xfrm>
            <a:prstGeom prst="frame">
              <a:avLst>
                <a:gd name="adj1" fmla="val 9652"/>
              </a:avLst>
            </a:prstGeom>
            <a:solidFill>
              <a:srgbClr val="00F2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</a:bodyPr>
            <a:lstStyle/>
            <a:p>
              <a:pPr defTabSz="54864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4D4D4D"/>
                </a:buClr>
                <a:buSzPct val="100000"/>
              </a:pPr>
              <a:endParaRPr lang="en-US" sz="2160">
                <a:solidFill>
                  <a:schemeClr val="bg1"/>
                </a:solidFill>
                <a:latin typeface="Arial" charset="0"/>
                <a:cs typeface="DejaVu Sans" charset="0"/>
              </a:endParaRPr>
            </a:p>
          </p:txBody>
        </p:sp>
        <p:sp>
          <p:nvSpPr>
            <p:cNvPr id="15" name="Frame 14"/>
            <p:cNvSpPr/>
            <p:nvPr/>
          </p:nvSpPr>
          <p:spPr bwMode="auto">
            <a:xfrm>
              <a:off x="2286000" y="2857500"/>
              <a:ext cx="1066800" cy="381000"/>
            </a:xfrm>
            <a:prstGeom prst="frame">
              <a:avLst>
                <a:gd name="adj1" fmla="val 9652"/>
              </a:avLst>
            </a:prstGeom>
            <a:solidFill>
              <a:srgbClr val="00F2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</a:bodyPr>
            <a:lstStyle/>
            <a:p>
              <a:pPr defTabSz="54864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4D4D4D"/>
                </a:buClr>
                <a:buSzPct val="100000"/>
              </a:pPr>
              <a:endParaRPr lang="en-US" sz="2160">
                <a:solidFill>
                  <a:schemeClr val="bg1"/>
                </a:solidFill>
                <a:latin typeface="Arial" charset="0"/>
                <a:cs typeface="DejaVu Sans" charset="0"/>
              </a:endParaRPr>
            </a:p>
          </p:txBody>
        </p:sp>
        <p:sp>
          <p:nvSpPr>
            <p:cNvPr id="16" name="Frame 15"/>
            <p:cNvSpPr/>
            <p:nvPr/>
          </p:nvSpPr>
          <p:spPr bwMode="auto">
            <a:xfrm>
              <a:off x="3352800" y="2857500"/>
              <a:ext cx="609600" cy="381000"/>
            </a:xfrm>
            <a:prstGeom prst="frame">
              <a:avLst>
                <a:gd name="adj1" fmla="val 9652"/>
              </a:avLst>
            </a:prstGeom>
            <a:solidFill>
              <a:srgbClr val="00F2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</a:bodyPr>
            <a:lstStyle/>
            <a:p>
              <a:pPr defTabSz="54864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4D4D4D"/>
                </a:buClr>
                <a:buSzPct val="100000"/>
              </a:pPr>
              <a:endParaRPr lang="en-US" sz="2160">
                <a:solidFill>
                  <a:schemeClr val="bg1"/>
                </a:solidFill>
                <a:latin typeface="Arial" charset="0"/>
                <a:cs typeface="DejaVu Sans" charset="0"/>
              </a:endParaRPr>
            </a:p>
          </p:txBody>
        </p:sp>
        <p:sp>
          <p:nvSpPr>
            <p:cNvPr id="17" name="Frame 16"/>
            <p:cNvSpPr/>
            <p:nvPr/>
          </p:nvSpPr>
          <p:spPr bwMode="auto">
            <a:xfrm>
              <a:off x="2362200" y="1651000"/>
              <a:ext cx="2438400" cy="381000"/>
            </a:xfrm>
            <a:prstGeom prst="frame">
              <a:avLst>
                <a:gd name="adj1" fmla="val 9652"/>
              </a:avLst>
            </a:prstGeom>
            <a:solidFill>
              <a:srgbClr val="00F2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</a:bodyPr>
            <a:lstStyle/>
            <a:p>
              <a:pPr defTabSz="54864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4D4D4D"/>
                </a:buClr>
                <a:buSzPct val="100000"/>
              </a:pPr>
              <a:endParaRPr lang="en-US" sz="2160">
                <a:solidFill>
                  <a:schemeClr val="bg1"/>
                </a:solidFill>
                <a:latin typeface="Arial" charset="0"/>
                <a:cs typeface="DejaVu Sans" charset="0"/>
              </a:endParaRPr>
            </a:p>
          </p:txBody>
        </p:sp>
        <p:sp>
          <p:nvSpPr>
            <p:cNvPr id="18" name="Frame 17"/>
            <p:cNvSpPr/>
            <p:nvPr/>
          </p:nvSpPr>
          <p:spPr bwMode="auto">
            <a:xfrm>
              <a:off x="2362200" y="2286000"/>
              <a:ext cx="2438400" cy="381000"/>
            </a:xfrm>
            <a:prstGeom prst="frame">
              <a:avLst>
                <a:gd name="adj1" fmla="val 9652"/>
              </a:avLst>
            </a:prstGeom>
            <a:solidFill>
              <a:srgbClr val="00F2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9728" tIns="54864" rIns="109728" bIns="54864" numCol="1" rtlCol="0" anchor="t" anchorCtr="0" compatLnSpc="1">
              <a:prstTxWarp prst="textNoShape">
                <a:avLst/>
              </a:prstTxWarp>
            </a:bodyPr>
            <a:lstStyle/>
            <a:p>
              <a:pPr defTabSz="54864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4D4D4D"/>
                </a:buClr>
                <a:buSzPct val="100000"/>
              </a:pPr>
              <a:endParaRPr lang="en-US" sz="2160">
                <a:solidFill>
                  <a:schemeClr val="bg1"/>
                </a:solidFill>
                <a:latin typeface="Arial" charset="0"/>
                <a:cs typeface="DejaVu Sans" charset="0"/>
              </a:endParaRPr>
            </a:p>
          </p:txBody>
        </p:sp>
      </p:grpSp>
      <p:cxnSp>
        <p:nvCxnSpPr>
          <p:cNvPr id="23" name="Straight Connector 22"/>
          <p:cNvCxnSpPr/>
          <p:nvPr/>
        </p:nvCxnSpPr>
        <p:spPr bwMode="auto">
          <a:xfrm>
            <a:off x="7647104" y="3135869"/>
            <a:ext cx="914400" cy="1588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rgbClr val="00F2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cxnSp>
      <p:cxnSp>
        <p:nvCxnSpPr>
          <p:cNvPr id="25" name="Straight Connector 24"/>
          <p:cNvCxnSpPr/>
          <p:nvPr/>
        </p:nvCxnSpPr>
        <p:spPr bwMode="auto">
          <a:xfrm>
            <a:off x="7647104" y="4278868"/>
            <a:ext cx="914400" cy="1588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cxnSp>
      <p:sp>
        <p:nvSpPr>
          <p:cNvPr id="29" name="TextBox 28"/>
          <p:cNvSpPr txBox="1"/>
          <p:nvPr/>
        </p:nvSpPr>
        <p:spPr>
          <a:xfrm>
            <a:off x="8835826" y="2907268"/>
            <a:ext cx="919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275851"/>
                </a:solidFill>
              </a:rPr>
              <a:t>Views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835824" y="4038601"/>
            <a:ext cx="17028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275851"/>
                </a:solidFill>
              </a:rPr>
              <a:t>ViewGroups</a:t>
            </a:r>
            <a:endParaRPr lang="en-US" sz="2400" dirty="0">
              <a:solidFill>
                <a:srgbClr val="275851"/>
              </a:solidFill>
            </a:endParaRP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 21" descr="Logo Hesias">
            <a:extLst>
              <a:ext uri="{FF2B5EF4-FFF2-40B4-BE49-F238E27FC236}">
                <a16:creationId xmlns:a16="http://schemas.microsoft.com/office/drawing/2014/main" id="{DBA8675A-C718-A049-B5E5-3E5B0D0041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67605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Presentation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User Interfaces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95400"/>
            <a:ext cx="9235440" cy="548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User interfaces can be defined : 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In XML, inside a layout resource file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Directly in the Activity code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We’re going to see both</a:t>
            </a:r>
          </a:p>
        </p:txBody>
      </p:sp>
      <p:pic>
        <p:nvPicPr>
          <p:cNvPr id="1966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5229" y="3342591"/>
            <a:ext cx="4754880" cy="26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2212A94D-47EC-5341-B843-E964E32A49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3333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XML Definition VS Java Definition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User Interfaces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95400"/>
            <a:ext cx="9235440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Use XML layout to define user interfaces is advised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Separate interface structure and interface logic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Easier to maintain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But java definition can also be useful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Adding components dynamically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56240" y="3184768"/>
            <a:ext cx="3307824" cy="2269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936DE214-0024-214D-8A77-1FD7C8DD10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661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XML Definition : Example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User Interfaces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066800" y="1066800"/>
            <a:ext cx="10149840" cy="5213717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680" dirty="0">
                <a:solidFill>
                  <a:schemeClr val="accent5">
                    <a:lumMod val="50000"/>
                  </a:schemeClr>
                </a:solidFill>
                <a:latin typeface="Courier"/>
                <a:cs typeface="Courier"/>
              </a:rPr>
              <a:t>&lt;?xml</a:t>
            </a:r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 </a:t>
            </a:r>
            <a:r>
              <a:rPr lang="en-US" sz="1680" dirty="0">
                <a:solidFill>
                  <a:srgbClr val="660066"/>
                </a:solidFill>
                <a:latin typeface="Courier"/>
                <a:cs typeface="Courier"/>
              </a:rPr>
              <a:t>version</a:t>
            </a:r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"1.0" </a:t>
            </a:r>
            <a:r>
              <a:rPr lang="en-US" sz="1680" i="1" dirty="0">
                <a:solidFill>
                  <a:srgbClr val="660066"/>
                </a:solidFill>
                <a:latin typeface="Courier"/>
                <a:cs typeface="Courier"/>
              </a:rPr>
              <a:t>encoding</a:t>
            </a:r>
            <a:r>
              <a:rPr lang="en-US" sz="1680" i="1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"utf-8"</a:t>
            </a:r>
            <a:r>
              <a:rPr lang="en-US" sz="1680" i="1" dirty="0">
                <a:solidFill>
                  <a:srgbClr val="32946A"/>
                </a:solidFill>
                <a:latin typeface="Courier"/>
                <a:cs typeface="Courier"/>
              </a:rPr>
              <a:t>?&gt;</a:t>
            </a:r>
          </a:p>
          <a:p>
            <a:r>
              <a:rPr lang="en-US" sz="1680" dirty="0">
                <a:solidFill>
                  <a:srgbClr val="32946A"/>
                </a:solidFill>
                <a:latin typeface="Courier"/>
                <a:cs typeface="Courier"/>
              </a:rPr>
              <a:t>&lt;</a:t>
            </a:r>
            <a:r>
              <a:rPr lang="en-US" sz="1680" dirty="0" err="1">
                <a:solidFill>
                  <a:srgbClr val="32946A"/>
                </a:solidFill>
                <a:latin typeface="Courier"/>
                <a:cs typeface="Courier"/>
              </a:rPr>
              <a:t>LinearLayout</a:t>
            </a:r>
            <a:r>
              <a:rPr lang="en-US" sz="1680" dirty="0">
                <a:solidFill>
                  <a:srgbClr val="32946A"/>
                </a:solidFill>
                <a:latin typeface="Courier"/>
                <a:cs typeface="Courier"/>
              </a:rPr>
              <a:t> </a:t>
            </a:r>
          </a:p>
          <a:p>
            <a:r>
              <a:rPr lang="en-US" sz="1680" dirty="0">
                <a:solidFill>
                  <a:srgbClr val="660066"/>
                </a:solidFill>
                <a:latin typeface="Courier"/>
                <a:cs typeface="Courier"/>
              </a:rPr>
              <a:t>  </a:t>
            </a:r>
            <a:r>
              <a:rPr lang="en-US" sz="1680" dirty="0" err="1">
                <a:solidFill>
                  <a:srgbClr val="660066"/>
                </a:solidFill>
                <a:latin typeface="Courier"/>
                <a:cs typeface="Courier"/>
              </a:rPr>
              <a:t>xmlns:android</a:t>
            </a:r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1680" dirty="0">
                <a:solidFill>
                  <a:srgbClr val="0000FF"/>
                </a:solidFill>
                <a:latin typeface="Courier"/>
                <a:cs typeface="Courier"/>
              </a:rPr>
              <a:t>“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http://</a:t>
            </a:r>
            <a:r>
              <a:rPr lang="en-US" sz="1680" i="1" dirty="0" err="1">
                <a:solidFill>
                  <a:srgbClr val="0000FF"/>
                </a:solidFill>
                <a:latin typeface="Courier"/>
                <a:cs typeface="Courier"/>
              </a:rPr>
              <a:t>schemas.android.com/apk/res/android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</a:p>
          <a:p>
            <a:r>
              <a:rPr lang="en-US" sz="1680" dirty="0">
                <a:solidFill>
                  <a:srgbClr val="660066"/>
                </a:solidFill>
                <a:latin typeface="Courier"/>
                <a:cs typeface="Courier"/>
              </a:rPr>
              <a:t>  </a:t>
            </a:r>
            <a:r>
              <a:rPr lang="en-US" sz="1680" dirty="0" err="1">
                <a:solidFill>
                  <a:srgbClr val="660066"/>
                </a:solidFill>
                <a:latin typeface="Courier"/>
                <a:cs typeface="Courier"/>
              </a:rPr>
              <a:t>android:orientation</a:t>
            </a:r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"vertical”</a:t>
            </a:r>
          </a:p>
          <a:p>
            <a:r>
              <a:rPr lang="en-US" sz="1680" dirty="0">
                <a:solidFill>
                  <a:srgbClr val="660066"/>
                </a:solidFill>
                <a:latin typeface="Courier"/>
                <a:cs typeface="Courier"/>
              </a:rPr>
              <a:t>  </a:t>
            </a:r>
            <a:r>
              <a:rPr lang="en-US" sz="1680" dirty="0" err="1">
                <a:solidFill>
                  <a:srgbClr val="660066"/>
                </a:solidFill>
                <a:latin typeface="Courier"/>
                <a:cs typeface="Courier"/>
              </a:rPr>
              <a:t>android:layout_width</a:t>
            </a:r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1680" i="1" dirty="0" err="1">
                <a:solidFill>
                  <a:srgbClr val="0000FF"/>
                </a:solidFill>
                <a:latin typeface="Courier"/>
                <a:cs typeface="Courier"/>
              </a:rPr>
              <a:t>match_parent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</a:p>
          <a:p>
            <a:r>
              <a:rPr lang="en-US" sz="1680" dirty="0">
                <a:solidFill>
                  <a:srgbClr val="660066"/>
                </a:solidFill>
                <a:latin typeface="Courier"/>
                <a:cs typeface="Courier"/>
              </a:rPr>
              <a:t>  </a:t>
            </a:r>
            <a:r>
              <a:rPr lang="en-US" sz="1680" dirty="0" err="1">
                <a:solidFill>
                  <a:srgbClr val="660066"/>
                </a:solidFill>
                <a:latin typeface="Courier"/>
                <a:cs typeface="Courier"/>
              </a:rPr>
              <a:t>android:layout_height</a:t>
            </a:r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1680" i="1" dirty="0" err="1">
                <a:solidFill>
                  <a:srgbClr val="0000FF"/>
                </a:solidFill>
                <a:latin typeface="Courier"/>
                <a:cs typeface="Courier"/>
              </a:rPr>
              <a:t>match_parent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</a:p>
          <a:p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  </a:t>
            </a:r>
            <a:r>
              <a:rPr lang="en-US" sz="1680" dirty="0">
                <a:solidFill>
                  <a:srgbClr val="32946A"/>
                </a:solidFill>
                <a:latin typeface="Courier"/>
                <a:cs typeface="Courier"/>
              </a:rPr>
              <a:t>&gt;</a:t>
            </a:r>
          </a:p>
          <a:p>
            <a:endParaRPr lang="en-US" sz="1680" dirty="0">
              <a:solidFill>
                <a:srgbClr val="404040"/>
              </a:solidFill>
              <a:latin typeface="Courier"/>
              <a:cs typeface="Courier"/>
            </a:endParaRPr>
          </a:p>
          <a:p>
            <a:r>
              <a:rPr lang="en-US" sz="1680" dirty="0">
                <a:solidFill>
                  <a:srgbClr val="32946A"/>
                </a:solidFill>
                <a:latin typeface="Courier"/>
                <a:cs typeface="Courier"/>
              </a:rPr>
              <a:t>  &lt;</a:t>
            </a:r>
            <a:r>
              <a:rPr lang="en-US" sz="1680" dirty="0" err="1">
                <a:solidFill>
                  <a:srgbClr val="32946A"/>
                </a:solidFill>
                <a:latin typeface="Courier"/>
                <a:cs typeface="Courier"/>
              </a:rPr>
              <a:t>TextView</a:t>
            </a:r>
            <a:r>
              <a:rPr lang="en-US" sz="1680" dirty="0">
                <a:solidFill>
                  <a:srgbClr val="32946A"/>
                </a:solidFill>
                <a:latin typeface="Courier"/>
                <a:cs typeface="Courier"/>
              </a:rPr>
              <a:t> </a:t>
            </a:r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 </a:t>
            </a:r>
          </a:p>
          <a:p>
            <a:r>
              <a:rPr lang="en-US" sz="168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1680" dirty="0" err="1">
                <a:solidFill>
                  <a:srgbClr val="660066"/>
                </a:solidFill>
                <a:latin typeface="Courier"/>
                <a:cs typeface="Courier"/>
              </a:rPr>
              <a:t>android:layout_width</a:t>
            </a:r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1680" i="1" dirty="0" err="1">
                <a:solidFill>
                  <a:srgbClr val="0000FF"/>
                </a:solidFill>
                <a:latin typeface="Courier"/>
                <a:cs typeface="Courier"/>
              </a:rPr>
              <a:t>wrap_content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" </a:t>
            </a:r>
          </a:p>
          <a:p>
            <a:r>
              <a:rPr lang="en-US" sz="168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1680" dirty="0" err="1">
                <a:solidFill>
                  <a:srgbClr val="660066"/>
                </a:solidFill>
                <a:latin typeface="Courier"/>
                <a:cs typeface="Courier"/>
              </a:rPr>
              <a:t>android:layout_height</a:t>
            </a:r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1680" i="1" dirty="0" err="1">
                <a:solidFill>
                  <a:srgbClr val="0000FF"/>
                </a:solidFill>
                <a:latin typeface="Courier"/>
                <a:cs typeface="Courier"/>
              </a:rPr>
              <a:t>wrap_content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" </a:t>
            </a:r>
          </a:p>
          <a:p>
            <a:r>
              <a:rPr lang="en-US" sz="168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1680" dirty="0" err="1">
                <a:solidFill>
                  <a:srgbClr val="660066"/>
                </a:solidFill>
                <a:latin typeface="Courier"/>
                <a:cs typeface="Courier"/>
              </a:rPr>
              <a:t>android:text</a:t>
            </a:r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"@string/</a:t>
            </a:r>
            <a:r>
              <a:rPr lang="en-US" sz="1680" i="1" dirty="0" err="1">
                <a:solidFill>
                  <a:srgbClr val="0000FF"/>
                </a:solidFill>
                <a:latin typeface="Courier"/>
                <a:cs typeface="Courier"/>
              </a:rPr>
              <a:t>first_name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</a:p>
          <a:p>
            <a:r>
              <a:rPr lang="en-US" sz="1680" dirty="0">
                <a:solidFill>
                  <a:srgbClr val="32946A"/>
                </a:solidFill>
                <a:latin typeface="Courier"/>
                <a:cs typeface="Courier"/>
              </a:rPr>
              <a:t>    /&gt;</a:t>
            </a:r>
          </a:p>
          <a:p>
            <a:r>
              <a:rPr lang="en-US" sz="1680" dirty="0">
                <a:solidFill>
                  <a:srgbClr val="32946A"/>
                </a:solidFill>
                <a:latin typeface="Courier"/>
                <a:cs typeface="Courier"/>
              </a:rPr>
              <a:t>  &lt;</a:t>
            </a:r>
            <a:r>
              <a:rPr lang="en-US" sz="1680" dirty="0" err="1">
                <a:solidFill>
                  <a:srgbClr val="32946A"/>
                </a:solidFill>
                <a:latin typeface="Courier"/>
                <a:cs typeface="Courier"/>
              </a:rPr>
              <a:t>EditText</a:t>
            </a:r>
            <a:endParaRPr lang="en-US" sz="1680" dirty="0">
              <a:solidFill>
                <a:srgbClr val="32946A"/>
              </a:solidFill>
              <a:latin typeface="Courier"/>
              <a:cs typeface="Courier"/>
            </a:endParaRPr>
          </a:p>
          <a:p>
            <a:r>
              <a:rPr lang="en-US" sz="1680" dirty="0">
                <a:solidFill>
                  <a:srgbClr val="32946A"/>
                </a:solidFill>
                <a:latin typeface="Courier"/>
                <a:cs typeface="Courier"/>
              </a:rPr>
              <a:t>    </a:t>
            </a:r>
            <a:r>
              <a:rPr lang="en-US" sz="1680" dirty="0" err="1">
                <a:solidFill>
                  <a:srgbClr val="660066"/>
                </a:solidFill>
                <a:latin typeface="Courier"/>
                <a:cs typeface="Courier"/>
              </a:rPr>
              <a:t>android:layout_width</a:t>
            </a:r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1680" i="1" dirty="0" err="1">
                <a:solidFill>
                  <a:srgbClr val="0000FF"/>
                </a:solidFill>
                <a:latin typeface="Courier"/>
                <a:cs typeface="Courier"/>
              </a:rPr>
              <a:t>wrap_content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" </a:t>
            </a:r>
          </a:p>
          <a:p>
            <a:r>
              <a:rPr lang="en-US" sz="168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1680" dirty="0" err="1">
                <a:solidFill>
                  <a:srgbClr val="660066"/>
                </a:solidFill>
                <a:latin typeface="Courier"/>
                <a:cs typeface="Courier"/>
              </a:rPr>
              <a:t>android:layout_height</a:t>
            </a:r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1680" i="1" dirty="0" err="1">
                <a:solidFill>
                  <a:srgbClr val="0000FF"/>
                </a:solidFill>
                <a:latin typeface="Courier"/>
                <a:cs typeface="Courier"/>
              </a:rPr>
              <a:t>wrap_content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" </a:t>
            </a:r>
          </a:p>
          <a:p>
            <a:r>
              <a:rPr lang="en-US" sz="1680" dirty="0">
                <a:solidFill>
                  <a:srgbClr val="32946A"/>
                </a:solidFill>
                <a:latin typeface="Courier"/>
                <a:cs typeface="Courier"/>
              </a:rPr>
              <a:t>    </a:t>
            </a:r>
            <a:r>
              <a:rPr lang="en-US" sz="1680" dirty="0" err="1">
                <a:solidFill>
                  <a:srgbClr val="660066"/>
                </a:solidFill>
                <a:latin typeface="Courier"/>
                <a:cs typeface="Courier"/>
              </a:rPr>
              <a:t>android:id</a:t>
            </a:r>
            <a:r>
              <a:rPr lang="en-US" sz="168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"@+id/</a:t>
            </a:r>
            <a:r>
              <a:rPr lang="en-US" sz="1680" i="1" dirty="0" err="1">
                <a:solidFill>
                  <a:srgbClr val="0000FF"/>
                </a:solidFill>
                <a:latin typeface="Courier"/>
                <a:cs typeface="Courier"/>
              </a:rPr>
              <a:t>first_name</a:t>
            </a:r>
            <a:r>
              <a:rPr lang="en-US" sz="1680" i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</a:p>
          <a:p>
            <a:r>
              <a:rPr lang="en-US" sz="1680" dirty="0">
                <a:solidFill>
                  <a:srgbClr val="32946A"/>
                </a:solidFill>
                <a:latin typeface="Courier"/>
                <a:cs typeface="Courier"/>
              </a:rPr>
              <a:t>    /&gt;</a:t>
            </a:r>
          </a:p>
          <a:p>
            <a:r>
              <a:rPr lang="en-US" sz="1680" dirty="0">
                <a:solidFill>
                  <a:srgbClr val="32946A"/>
                </a:solidFill>
                <a:latin typeface="Courier"/>
                <a:cs typeface="Courier"/>
              </a:rPr>
              <a:t>&lt;/</a:t>
            </a:r>
            <a:r>
              <a:rPr lang="en-US" sz="1680" dirty="0" err="1">
                <a:solidFill>
                  <a:srgbClr val="32946A"/>
                </a:solidFill>
                <a:latin typeface="Courier"/>
                <a:cs typeface="Courier"/>
              </a:rPr>
              <a:t>LinearLayout</a:t>
            </a:r>
            <a:r>
              <a:rPr lang="en-US" sz="1680" dirty="0">
                <a:solidFill>
                  <a:srgbClr val="32946A"/>
                </a:solidFill>
                <a:latin typeface="Courier"/>
                <a:cs typeface="Courier"/>
              </a:rPr>
              <a:t>&gt;</a:t>
            </a:r>
          </a:p>
        </p:txBody>
      </p:sp>
      <p:sp>
        <p:nvSpPr>
          <p:cNvPr id="7" name="Frame 6"/>
          <p:cNvSpPr/>
          <p:nvPr/>
        </p:nvSpPr>
        <p:spPr bwMode="auto">
          <a:xfrm>
            <a:off x="1066800" y="1371600"/>
            <a:ext cx="10149840" cy="4736098"/>
          </a:xfrm>
          <a:prstGeom prst="frame">
            <a:avLst>
              <a:gd name="adj1" fmla="val 1385"/>
            </a:avLst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54864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D4D4D"/>
              </a:buClr>
              <a:buSzPct val="100000"/>
            </a:pPr>
            <a:endParaRPr lang="en-US" sz="2160">
              <a:solidFill>
                <a:schemeClr val="bg1"/>
              </a:solidFill>
              <a:latin typeface="Arial" charset="0"/>
              <a:cs typeface="DejaVu Sans" charset="0"/>
            </a:endParaRPr>
          </a:p>
        </p:txBody>
      </p:sp>
      <p:sp>
        <p:nvSpPr>
          <p:cNvPr id="8" name="Frame 7"/>
          <p:cNvSpPr/>
          <p:nvPr/>
        </p:nvSpPr>
        <p:spPr bwMode="auto">
          <a:xfrm>
            <a:off x="1429882" y="3169771"/>
            <a:ext cx="6583680" cy="1296144"/>
          </a:xfrm>
          <a:prstGeom prst="frame">
            <a:avLst>
              <a:gd name="adj1" fmla="val 4269"/>
            </a:avLst>
          </a:prstGeom>
          <a:solidFill>
            <a:srgbClr val="00F2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54864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D4D4D"/>
              </a:buClr>
              <a:buSzPct val="100000"/>
            </a:pPr>
            <a:endParaRPr lang="en-US" sz="2160">
              <a:solidFill>
                <a:schemeClr val="bg1"/>
              </a:solidFill>
              <a:latin typeface="Arial" charset="0"/>
              <a:cs typeface="DejaVu Sans" charset="0"/>
            </a:endParaRPr>
          </a:p>
        </p:txBody>
      </p:sp>
      <p:sp>
        <p:nvSpPr>
          <p:cNvPr id="10" name="Frame 9"/>
          <p:cNvSpPr/>
          <p:nvPr/>
        </p:nvSpPr>
        <p:spPr bwMode="auto">
          <a:xfrm>
            <a:off x="1429882" y="4379505"/>
            <a:ext cx="6583680" cy="1382554"/>
          </a:xfrm>
          <a:prstGeom prst="frame">
            <a:avLst>
              <a:gd name="adj1" fmla="val 4269"/>
            </a:avLst>
          </a:prstGeom>
          <a:solidFill>
            <a:srgbClr val="00F2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548640" eaLnBrk="0" fontAlgn="base" hangingPunct="0">
              <a:spcBef>
                <a:spcPct val="0"/>
              </a:spcBef>
              <a:spcAft>
                <a:spcPct val="0"/>
              </a:spcAft>
              <a:buClr>
                <a:srgbClr val="4D4D4D"/>
              </a:buClr>
              <a:buSzPct val="100000"/>
            </a:pPr>
            <a:endParaRPr lang="en-US" sz="2160">
              <a:solidFill>
                <a:schemeClr val="bg1"/>
              </a:solidFill>
              <a:latin typeface="Arial" charset="0"/>
              <a:cs typeface="DejaVu Sans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20337" y="5589241"/>
            <a:ext cx="1622111" cy="461665"/>
          </a:xfrm>
          <a:prstGeom prst="rect">
            <a:avLst/>
          </a:prstGeom>
          <a:noFill/>
          <a:effectLst>
            <a:outerShdw blurRad="50800" dist="12700" dir="2700000">
              <a:srgbClr val="000000">
                <a:alpha val="47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3366FF"/>
                </a:solidFill>
              </a:rPr>
              <a:t>GroupView</a:t>
            </a:r>
            <a:endParaRPr lang="en-US" sz="2400" b="1" dirty="0">
              <a:solidFill>
                <a:srgbClr val="3366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16240" y="4476691"/>
            <a:ext cx="947503" cy="461665"/>
          </a:xfrm>
          <a:prstGeom prst="rect">
            <a:avLst/>
          </a:prstGeom>
          <a:noFill/>
          <a:effectLst>
            <a:outerShdw blurRad="50800" dist="12700" dir="270000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F200"/>
                </a:solidFill>
              </a:rPr>
              <a:t>Views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 descr="Logo Hesias">
            <a:extLst>
              <a:ext uri="{FF2B5EF4-FFF2-40B4-BE49-F238E27FC236}">
                <a16:creationId xmlns:a16="http://schemas.microsoft.com/office/drawing/2014/main" id="{77C417A8-AD3B-C842-8F3F-644D01805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6976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Java Definition : Example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User Interfaces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72640" y="1066800"/>
            <a:ext cx="9144000" cy="5213717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440" b="1" dirty="0">
                <a:solidFill>
                  <a:srgbClr val="660066"/>
                </a:solidFill>
                <a:latin typeface="Courier"/>
                <a:cs typeface="Courier"/>
              </a:rPr>
              <a:t>public void</a:t>
            </a:r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44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onCreate(Bundle</a:t>
            </a:r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44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savedInstanceState</a:t>
            </a:r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 {</a:t>
            </a:r>
          </a:p>
          <a:p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440" b="1" dirty="0" err="1">
                <a:solidFill>
                  <a:srgbClr val="660066"/>
                </a:solidFill>
                <a:latin typeface="Courier"/>
                <a:cs typeface="Courier"/>
              </a:rPr>
              <a:t>super</a:t>
            </a:r>
            <a:r>
              <a:rPr lang="en-US" sz="144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.onCreate(savedInstanceState</a:t>
            </a:r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    </a:t>
            </a:r>
          </a:p>
          <a:p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LinearLayout</a:t>
            </a:r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layout = </a:t>
            </a:r>
            <a:r>
              <a:rPr lang="en-US" sz="1440" b="1" dirty="0">
                <a:solidFill>
                  <a:srgbClr val="660066"/>
                </a:solidFill>
                <a:latin typeface="Courier"/>
                <a:cs typeface="Courier"/>
              </a:rPr>
              <a:t>new </a:t>
            </a:r>
            <a:r>
              <a:rPr lang="en-US" sz="144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LinearLayout(</a:t>
            </a:r>
            <a:r>
              <a:rPr lang="en-US" sz="1440" b="1" dirty="0" err="1">
                <a:solidFill>
                  <a:srgbClr val="660066"/>
                </a:solidFill>
                <a:latin typeface="Courier"/>
                <a:cs typeface="Courier"/>
              </a:rPr>
              <a:t>this</a:t>
            </a:r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layout.setOrientation(LinearLayout.</a:t>
            </a:r>
            <a:r>
              <a:rPr lang="en-US" sz="1440" dirty="0" err="1">
                <a:solidFill>
                  <a:srgbClr val="0000FF"/>
                </a:solidFill>
                <a:latin typeface="Courier"/>
                <a:cs typeface="Courier"/>
              </a:rPr>
              <a:t>VERTICAL</a:t>
            </a:r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layout.setLayoutParams</a:t>
            </a:r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</a:p>
          <a:p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	</a:t>
            </a:r>
            <a:r>
              <a:rPr lang="en-US" sz="1440" b="1" dirty="0">
                <a:solidFill>
                  <a:srgbClr val="660066"/>
                </a:solidFill>
                <a:latin typeface="Courier"/>
                <a:cs typeface="Courier"/>
              </a:rPr>
              <a:t>new </a:t>
            </a:r>
            <a:r>
              <a:rPr lang="en-US" sz="144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LayoutParams</a:t>
            </a:r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</a:p>
          <a:p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					</a:t>
            </a:r>
            <a:r>
              <a:rPr lang="en-US" sz="144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LayoutParams.</a:t>
            </a:r>
            <a:r>
              <a:rPr lang="en-US" sz="1440" dirty="0" err="1">
                <a:solidFill>
                  <a:srgbClr val="0000FF"/>
                </a:solidFill>
                <a:latin typeface="Courier"/>
                <a:cs typeface="Courier"/>
              </a:rPr>
              <a:t>MATCH_PARENT</a:t>
            </a:r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, </a:t>
            </a:r>
          </a:p>
          <a:p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						</a:t>
            </a:r>
            <a:r>
              <a:rPr lang="en-US" sz="144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LayoutParams.</a:t>
            </a:r>
            <a:r>
              <a:rPr lang="en-US" sz="1440" dirty="0" err="1">
                <a:solidFill>
                  <a:srgbClr val="0000FF"/>
                </a:solidFill>
                <a:latin typeface="Courier"/>
                <a:cs typeface="Courier"/>
              </a:rPr>
              <a:t>MATCH_PARENT</a:t>
            </a:r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));</a:t>
            </a:r>
          </a:p>
          <a:p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    </a:t>
            </a:r>
          </a:p>
          <a:p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TextView</a:t>
            </a:r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44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textView</a:t>
            </a:r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= </a:t>
            </a:r>
            <a:r>
              <a:rPr lang="en-US" sz="1440" b="1" dirty="0">
                <a:solidFill>
                  <a:srgbClr val="660066"/>
                </a:solidFill>
                <a:latin typeface="Courier"/>
                <a:cs typeface="Courier"/>
              </a:rPr>
              <a:t>new </a:t>
            </a:r>
            <a:r>
              <a:rPr lang="en-US" sz="144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TextView(</a:t>
            </a:r>
            <a:r>
              <a:rPr lang="en-US" sz="1440" b="1" dirty="0" err="1">
                <a:solidFill>
                  <a:srgbClr val="660066"/>
                </a:solidFill>
                <a:latin typeface="Courier"/>
                <a:cs typeface="Courier"/>
              </a:rPr>
              <a:t>this</a:t>
            </a:r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textView.setText(R.string.</a:t>
            </a:r>
            <a:r>
              <a:rPr lang="en-US" sz="1440" dirty="0" err="1">
                <a:solidFill>
                  <a:srgbClr val="0000FF"/>
                </a:solidFill>
                <a:latin typeface="Courier"/>
                <a:cs typeface="Courier"/>
              </a:rPr>
              <a:t>first_name</a:t>
            </a:r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    </a:t>
            </a:r>
          </a:p>
          <a:p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EditText</a:t>
            </a:r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144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editText</a:t>
            </a:r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= </a:t>
            </a:r>
            <a:r>
              <a:rPr lang="en-US" sz="1440" b="1" dirty="0">
                <a:solidFill>
                  <a:srgbClr val="660066"/>
                </a:solidFill>
                <a:latin typeface="Courier"/>
                <a:cs typeface="Courier"/>
              </a:rPr>
              <a:t>new </a:t>
            </a:r>
            <a:r>
              <a:rPr lang="en-US" sz="144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EditText(</a:t>
            </a:r>
            <a:r>
              <a:rPr lang="en-US" sz="1440" b="1" dirty="0" err="1">
                <a:solidFill>
                  <a:srgbClr val="660066"/>
                </a:solidFill>
                <a:latin typeface="Courier"/>
                <a:cs typeface="Courier"/>
              </a:rPr>
              <a:t>this</a:t>
            </a:r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    </a:t>
            </a:r>
          </a:p>
          <a:p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layout.addView(textView</a:t>
            </a:r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layout.addView(editText</a:t>
            </a:r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    </a:t>
            </a:r>
          </a:p>
          <a:p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   </a:t>
            </a:r>
            <a:r>
              <a:rPr lang="en-US" sz="144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setContentView(layout</a:t>
            </a:r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  <a:p>
            <a:r>
              <a:rPr lang="en-US" sz="144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}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Logo Hesias">
            <a:extLst>
              <a:ext uri="{FF2B5EF4-FFF2-40B4-BE49-F238E27FC236}">
                <a16:creationId xmlns:a16="http://schemas.microsoft.com/office/drawing/2014/main" id="{56FD3CBC-E6B9-F14C-9848-1DF2AC4B09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986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ID Attribute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User Interfaces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371600"/>
            <a:ext cx="9235440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Ids are typically assigned in the layout XML files, and are used to retrieve specific views inside the Activity code.</a:t>
            </a: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You can ask to ADT to generate one with the special syntax :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	Instead of 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175760" y="3581400"/>
            <a:ext cx="4572000" cy="51593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pPr marL="409576" indent="-409576" algn="ctr">
              <a:spcBef>
                <a:spcPts val="540"/>
              </a:spcBef>
              <a:spcAft>
                <a:spcPts val="90"/>
              </a:spcAft>
              <a:buClr>
                <a:srgbClr val="777777"/>
              </a:buClr>
              <a:tabLst>
                <a:tab pos="409576" algn="l"/>
                <a:tab pos="1506856" algn="l"/>
                <a:tab pos="2604136" algn="l"/>
                <a:tab pos="3701416" algn="l"/>
                <a:tab pos="4798696" algn="l"/>
                <a:tab pos="5895976" algn="l"/>
                <a:tab pos="6993256" algn="l"/>
                <a:tab pos="8090536" algn="l"/>
                <a:tab pos="9187816" algn="l"/>
                <a:tab pos="10285096" algn="l"/>
                <a:tab pos="11382376" algn="l"/>
                <a:tab pos="12479656" algn="l"/>
              </a:tabLst>
            </a:pPr>
            <a:r>
              <a:rPr lang="en-US" sz="216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“@+id/</a:t>
            </a:r>
            <a:r>
              <a:rPr lang="en-US" sz="2160" b="1" i="1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resource_identifier</a:t>
            </a:r>
            <a:r>
              <a:rPr lang="en-US" sz="216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”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194989" y="5416421"/>
            <a:ext cx="4572000" cy="51593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pPr marL="409576" indent="-409576" algn="ctr">
              <a:spcBef>
                <a:spcPts val="540"/>
              </a:spcBef>
              <a:spcAft>
                <a:spcPts val="90"/>
              </a:spcAft>
              <a:buClr>
                <a:srgbClr val="777777"/>
              </a:buClr>
              <a:tabLst>
                <a:tab pos="409576" algn="l"/>
                <a:tab pos="1506856" algn="l"/>
                <a:tab pos="2604136" algn="l"/>
                <a:tab pos="3701416" algn="l"/>
                <a:tab pos="4798696" algn="l"/>
                <a:tab pos="5895976" algn="l"/>
                <a:tab pos="6993256" algn="l"/>
                <a:tab pos="8090536" algn="l"/>
                <a:tab pos="9187816" algn="l"/>
                <a:tab pos="10285096" algn="l"/>
                <a:tab pos="11382376" algn="l"/>
                <a:tab pos="12479656" algn="l"/>
              </a:tabLst>
            </a:pPr>
            <a:r>
              <a:rPr lang="en-US" sz="216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“@id/</a:t>
            </a:r>
            <a:r>
              <a:rPr lang="en-US" sz="2160" b="1" i="1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resource_identifier</a:t>
            </a:r>
            <a:r>
              <a:rPr lang="en-US" sz="216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”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63FF5B9A-A4FE-D143-A969-0E96B8D498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641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8" grpId="0" animBg="1"/>
      <p:bldP spid="10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</a:rPr>
              <a:t>ID Attribute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User Interfaces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95400"/>
            <a:ext cx="9235440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09576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640" dirty="0">
                <a:solidFill>
                  <a:srgbClr val="275851"/>
                </a:solidFill>
              </a:rPr>
              <a:t>Example :</a:t>
            </a: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150685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640" dirty="0">
              <a:solidFill>
                <a:srgbClr val="275851"/>
              </a:solidFill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987040" y="2286000"/>
            <a:ext cx="7132320" cy="1747867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&lt;</a:t>
            </a:r>
            <a:r>
              <a:rPr lang="en-US" sz="2160" dirty="0" err="1">
                <a:solidFill>
                  <a:srgbClr val="32946A"/>
                </a:solidFill>
                <a:latin typeface="Courier"/>
                <a:cs typeface="Courier"/>
              </a:rPr>
              <a:t>EditText</a:t>
            </a:r>
            <a:endParaRPr lang="en-US" sz="2160" dirty="0">
              <a:solidFill>
                <a:srgbClr val="32946A"/>
              </a:solidFill>
              <a:latin typeface="Courier"/>
              <a:cs typeface="Courier"/>
            </a:endParaRP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android:layout_width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wrap_content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 </a:t>
            </a:r>
          </a:p>
          <a:p>
            <a:r>
              <a:rPr lang="en-US" sz="2160" dirty="0">
                <a:solidFill>
                  <a:srgbClr val="660066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android:layout_height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wrap_content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 </a:t>
            </a: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</a:t>
            </a:r>
            <a:r>
              <a:rPr lang="en-US" sz="2160" dirty="0" err="1">
                <a:solidFill>
                  <a:srgbClr val="660066"/>
                </a:solidFill>
                <a:latin typeface="Courier"/>
                <a:cs typeface="Courier"/>
              </a:rPr>
              <a:t>android:id</a:t>
            </a:r>
            <a:r>
              <a:rPr lang="en-US" sz="2160" dirty="0">
                <a:solidFill>
                  <a:srgbClr val="404040"/>
                </a:solidFill>
                <a:latin typeface="Courier"/>
                <a:cs typeface="Courier"/>
              </a:rPr>
              <a:t>=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"@+id/</a:t>
            </a:r>
            <a:r>
              <a:rPr lang="en-US" sz="2160" i="1" dirty="0" err="1">
                <a:solidFill>
                  <a:srgbClr val="0000FF"/>
                </a:solidFill>
                <a:latin typeface="Courier"/>
                <a:cs typeface="Courier"/>
              </a:rPr>
              <a:t>first_name</a:t>
            </a:r>
            <a:r>
              <a:rPr lang="en-US" sz="2160" i="1" dirty="0">
                <a:solidFill>
                  <a:srgbClr val="0000FF"/>
                </a:solidFill>
                <a:latin typeface="Courier"/>
                <a:cs typeface="Courier"/>
              </a:rPr>
              <a:t>”</a:t>
            </a:r>
          </a:p>
          <a:p>
            <a:r>
              <a:rPr lang="en-US" sz="2160" dirty="0">
                <a:solidFill>
                  <a:srgbClr val="32946A"/>
                </a:solidFill>
                <a:latin typeface="Courier"/>
                <a:cs typeface="Courier"/>
              </a:rPr>
              <a:t>    /&gt;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553206" y="4552325"/>
            <a:ext cx="8295322" cy="1113859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EditText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txtFirstName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 = </a:t>
            </a:r>
          </a:p>
          <a:p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	(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EditText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findViewById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(</a:t>
            </a:r>
            <a:r>
              <a:rPr lang="en-US" sz="21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R.id.first_name</a:t>
            </a:r>
            <a:r>
              <a:rPr lang="en-US" sz="216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"/>
                <a:cs typeface="Courier"/>
              </a:rPr>
              <a:t>);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7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9CB29E72-A654-BE4E-A42F-212EC42CBB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643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3" name="Image 2" descr="Logo Hesias">
            <a:extLst>
              <a:ext uri="{FF2B5EF4-FFF2-40B4-BE49-F238E27FC236}">
                <a16:creationId xmlns:a16="http://schemas.microsoft.com/office/drawing/2014/main" id="{EB588DA2-71A6-8541-8670-310B5F265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D539DD12-B825-BA41-8F5F-9889D060D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0F01A462-A47B-0744-B843-EDD30ADEFE34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399868272"/>
      </p:ext>
    </p:extLst>
  </p:cSld>
  <p:clrMapOvr>
    <a:masterClrMapping/>
  </p:clrMapOvr>
  <p:transition spd="slow">
    <p:wip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1E8BC282-D7F5-4349-9852-DAD267631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7220"/>
            <a:ext cx="7776467" cy="504056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275851"/>
                </a:solidFill>
              </a:rPr>
              <a:t>The end</a:t>
            </a:r>
          </a:p>
        </p:txBody>
      </p:sp>
      <p:pic>
        <p:nvPicPr>
          <p:cNvPr id="5" name="Picture 2" descr="D:\Users\Renaud\Desktop\StageFinEtudesSupinfo\Icons-New\v3\Min\Conclusion.png">
            <a:extLst>
              <a:ext uri="{FF2B5EF4-FFF2-40B4-BE49-F238E27FC236}">
                <a16:creationId xmlns:a16="http://schemas.microsoft.com/office/drawing/2014/main" id="{20FA3D28-599E-164A-8179-7AB9FEC8E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6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1583056C-C864-2645-BC23-C81CDB738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6569" y="285738"/>
            <a:ext cx="8569647" cy="4230687"/>
          </a:xfrm>
        </p:spPr>
        <p:txBody>
          <a:bodyPr/>
          <a:lstStyle/>
          <a:p>
            <a:pPr marL="0" indent="0" algn="ctr">
              <a:buNone/>
            </a:pPr>
            <a:endParaRPr lang="fr-FR" sz="2400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endParaRPr lang="fr-FR" sz="2400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endParaRPr lang="fr-FR" sz="4000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endParaRPr lang="fr-FR" sz="6000" i="1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r>
              <a:rPr lang="fr-FR" sz="6000" i="1" dirty="0" err="1">
                <a:solidFill>
                  <a:srgbClr val="275851"/>
                </a:solidFill>
              </a:rPr>
              <a:t>Thanks</a:t>
            </a:r>
            <a:r>
              <a:rPr lang="fr-FR" sz="6000" i="1" dirty="0">
                <a:solidFill>
                  <a:srgbClr val="275851"/>
                </a:solidFill>
              </a:rPr>
              <a:t> for </a:t>
            </a:r>
            <a:r>
              <a:rPr lang="fr-FR" sz="6000" i="1" dirty="0" err="1">
                <a:solidFill>
                  <a:srgbClr val="275851"/>
                </a:solidFill>
              </a:rPr>
              <a:t>your</a:t>
            </a:r>
            <a:r>
              <a:rPr lang="fr-FR" sz="6000" i="1" dirty="0">
                <a:solidFill>
                  <a:srgbClr val="275851"/>
                </a:solidFill>
              </a:rPr>
              <a:t> attention</a:t>
            </a:r>
          </a:p>
        </p:txBody>
      </p:sp>
    </p:spTree>
    <p:extLst>
      <p:ext uri="{BB962C8B-B14F-4D97-AF65-F5344CB8AC3E}">
        <p14:creationId xmlns:p14="http://schemas.microsoft.com/office/powerpoint/2010/main" val="188095886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hème Office">
  <a:themeElements>
    <a:clrScheme name="Hesias">
      <a:dk1>
        <a:srgbClr val="000000"/>
      </a:dk1>
      <a:lt1>
        <a:srgbClr val="FFFFFF"/>
      </a:lt1>
      <a:dk2>
        <a:srgbClr val="006C5B"/>
      </a:dk2>
      <a:lt2>
        <a:srgbClr val="E7E6E6"/>
      </a:lt2>
      <a:accent1>
        <a:srgbClr val="006C5B"/>
      </a:accent1>
      <a:accent2>
        <a:srgbClr val="004949"/>
      </a:accent2>
      <a:accent3>
        <a:srgbClr val="DC3413"/>
      </a:accent3>
      <a:accent4>
        <a:srgbClr val="833820"/>
      </a:accent4>
      <a:accent5>
        <a:srgbClr val="5B9BD5"/>
      </a:accent5>
      <a:accent6>
        <a:srgbClr val="70AD47"/>
      </a:accent6>
      <a:hlink>
        <a:srgbClr val="DC3413"/>
      </a:hlink>
      <a:folHlink>
        <a:srgbClr val="DC341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f966af7-78ed-4ba4-a7f5-bfc849a274d1" xsi:nil="true"/>
    <lcf76f155ced4ddcb4097134ff3c332f xmlns="8e154af7-d5f6-48ef-9563-f6c509d80c11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E0AAB6B5B4224A9029BD355F4820CE" ma:contentTypeVersion="18" ma:contentTypeDescription="Crée un document." ma:contentTypeScope="" ma:versionID="639b2cb482eba64945f12b8dcb45b2c3">
  <xsd:schema xmlns:xsd="http://www.w3.org/2001/XMLSchema" xmlns:xs="http://www.w3.org/2001/XMLSchema" xmlns:p="http://schemas.microsoft.com/office/2006/metadata/properties" xmlns:ns2="8e154af7-d5f6-48ef-9563-f6c509d80c11" xmlns:ns3="df966af7-78ed-4ba4-a7f5-bfc849a274d1" targetNamespace="http://schemas.microsoft.com/office/2006/metadata/properties" ma:root="true" ma:fieldsID="eaa394128a7d9724a14035e8f583b2fb" ns2:_="" ns3:_="">
    <xsd:import namespace="8e154af7-d5f6-48ef-9563-f6c509d80c11"/>
    <xsd:import namespace="df966af7-78ed-4ba4-a7f5-bfc849a274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154af7-d5f6-48ef-9563-f6c509d80c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52dd717a-7125-490e-8fcc-63ab56c967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966af7-78ed-4ba4-a7f5-bfc849a274d1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a3742501-4f97-470a-898e-681d3f04c44b}" ma:internalName="TaxCatchAll" ma:showField="CatchAllData" ma:web="df966af7-78ed-4ba4-a7f5-bfc849a274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3E052A-AA0B-4925-B551-867AB405485F}">
  <ds:schemaRefs>
    <ds:schemaRef ds:uri="8e154af7-d5f6-48ef-9563-f6c509d80c11"/>
    <ds:schemaRef ds:uri="df966af7-78ed-4ba4-a7f5-bfc849a274d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C36659A-5546-494C-BFC5-D806493268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154af7-d5f6-48ef-9563-f6c509d80c11"/>
    <ds:schemaRef ds:uri="df966af7-78ed-4ba4-a7f5-bfc849a274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5036FF3-E82C-4E6B-9870-3E43751CD9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4609</TotalTime>
  <Words>4944</Words>
  <Application>Microsoft Macintosh PowerPoint</Application>
  <PresentationFormat>Grand écran</PresentationFormat>
  <Paragraphs>949</Paragraphs>
  <Slides>60</Slides>
  <Notes>46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60</vt:i4>
      </vt:variant>
    </vt:vector>
  </HeadingPairs>
  <TitlesOfParts>
    <vt:vector size="71" baseType="lpstr">
      <vt:lpstr>Arial</vt:lpstr>
      <vt:lpstr>Bahnschrift</vt:lpstr>
      <vt:lpstr>Calibri</vt:lpstr>
      <vt:lpstr>Calibri Light</vt:lpstr>
      <vt:lpstr>Courier</vt:lpstr>
      <vt:lpstr>Courier New</vt:lpstr>
      <vt:lpstr>Myriad Pro</vt:lpstr>
      <vt:lpstr>Times New Roman</vt:lpstr>
      <vt:lpstr>Verdana</vt:lpstr>
      <vt:lpstr>Wingdings</vt:lpstr>
      <vt:lpstr>Thème Office</vt:lpstr>
      <vt:lpstr>Présentation PowerPoint</vt:lpstr>
      <vt:lpstr>Présentation PowerPoint</vt:lpstr>
      <vt:lpstr>Course objectives</vt:lpstr>
      <vt:lpstr>Course plan</vt:lpstr>
      <vt:lpstr>PROJECT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Activities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LOGGING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Resources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User interfaces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Laurent SANSELME</dc:creator>
  <cp:lastModifiedBy>Microsoft Office User</cp:lastModifiedBy>
  <cp:revision>12</cp:revision>
  <dcterms:created xsi:type="dcterms:W3CDTF">2021-03-12T16:53:08Z</dcterms:created>
  <dcterms:modified xsi:type="dcterms:W3CDTF">2024-06-03T13:01:45Z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0x0101007FE0AAB6B5B4224A9029BD355F4820CE</vt:lpwstr>
  </property>
  <property fmtid="{D5CDD505-2E9C-101B-9397-08002B2CF9AE}" pid="3" name="MediaServiceImageTags">
    <vt:lpwstr/>
  </property>
</Properties>
</file>